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6"/>
  </p:notesMasterIdLst>
  <p:sldIdLst>
    <p:sldId id="256" r:id="rId2"/>
    <p:sldId id="257" r:id="rId3"/>
    <p:sldId id="275" r:id="rId4"/>
    <p:sldId id="297" r:id="rId5"/>
    <p:sldId id="305" r:id="rId6"/>
    <p:sldId id="306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58" r:id="rId23"/>
    <p:sldId id="259" r:id="rId24"/>
    <p:sldId id="261" r:id="rId25"/>
    <p:sldId id="262" r:id="rId26"/>
    <p:sldId id="260" r:id="rId27"/>
    <p:sldId id="263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93" r:id="rId38"/>
    <p:sldId id="273" r:id="rId39"/>
    <p:sldId id="295" r:id="rId40"/>
    <p:sldId id="291" r:id="rId41"/>
    <p:sldId id="292" r:id="rId42"/>
    <p:sldId id="294" r:id="rId43"/>
    <p:sldId id="298" r:id="rId44"/>
    <p:sldId id="274" r:id="rId45"/>
    <p:sldId id="304" r:id="rId46"/>
    <p:sldId id="29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819"/>
    <p:restoredTop sz="90929"/>
  </p:normalViewPr>
  <p:slideViewPr>
    <p:cSldViewPr>
      <p:cViewPr>
        <p:scale>
          <a:sx n="105" d="100"/>
          <a:sy n="105" d="100"/>
        </p:scale>
        <p:origin x="144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6F6516D-1AAA-8B45-BCB5-37A62E5B47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5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16B30-BCAB-8444-8D0A-27B55B10201F}" type="slidenum">
              <a:rPr lang="en-US"/>
              <a:pPr/>
              <a:t>10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put pictures or videos</a:t>
            </a:r>
          </a:p>
        </p:txBody>
      </p:sp>
    </p:spTree>
    <p:extLst>
      <p:ext uri="{BB962C8B-B14F-4D97-AF65-F5344CB8AC3E}">
        <p14:creationId xmlns:p14="http://schemas.microsoft.com/office/powerpoint/2010/main" val="76331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4099" name="Group 3"/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0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1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2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3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4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5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6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7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8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9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0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1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2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3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4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5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6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7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8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9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60" name="Rectangle 64"/>
            <p:cNvSpPr>
              <a:spLocks noChangeArrowheads="1"/>
            </p:cNvSpPr>
            <p:nvPr userDrawn="1"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Rectangle 6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62" name="Rectangle 66"/>
          <p:cNvSpPr>
            <a:spLocks noChangeArrowheads="1"/>
          </p:cNvSpPr>
          <p:nvPr/>
        </p:nvSpPr>
        <p:spPr bwMode="auto">
          <a:xfrm>
            <a:off x="3581400" y="4114800"/>
            <a:ext cx="4892675" cy="76200"/>
          </a:xfrm>
          <a:prstGeom prst="rect">
            <a:avLst/>
          </a:prstGeom>
          <a:solidFill>
            <a:schemeClr val="hlink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kumimoji="1" lang="en-US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096963"/>
            <a:ext cx="7678737" cy="14319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64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4572000"/>
            <a:ext cx="4437062" cy="14033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C30C541-1756-9749-90FC-805197F6C8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6FF954-9FCD-404E-98BE-323CD93C8E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7063" y="192088"/>
            <a:ext cx="2046287" cy="5903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2088"/>
            <a:ext cx="5986463" cy="5903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2D0CE7-76CE-1943-8415-E63481CA58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059A6A-21F1-804E-9F77-40CF5F859D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A64BCC-52A9-FC4D-B0EC-1E64F88614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AF8DD6E-6352-D847-9198-3F36AFD68D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571616E-D80C-2F47-84C4-7196C63B98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4C8761-8309-3841-8C02-2CEC9900A4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61DCB65-DA65-3C40-A9BB-97BA8AE483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BE40F6D-C5A5-F54F-8D63-E8DB784174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26CAD4-EE0C-3548-A94F-F87140AF9B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307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6" name="Rectangle 4"/>
            <p:cNvSpPr>
              <a:spLocks noChangeArrowheads="1"/>
            </p:cNvSpPr>
            <p:nvPr userDrawn="1"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Rectangle 5"/>
            <p:cNvSpPr>
              <a:spLocks noChangeArrowheads="1"/>
            </p:cNvSpPr>
            <p:nvPr userDrawn="1"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Rectangle 6"/>
            <p:cNvSpPr>
              <a:spLocks noChangeArrowheads="1"/>
            </p:cNvSpPr>
            <p:nvPr userDrawn="1"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Rectangle 7"/>
            <p:cNvSpPr>
              <a:spLocks noChangeArrowheads="1"/>
            </p:cNvSpPr>
            <p:nvPr userDrawn="1"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Rectangle 8"/>
            <p:cNvSpPr>
              <a:spLocks noChangeArrowheads="1"/>
            </p:cNvSpPr>
            <p:nvPr userDrawn="1"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Rectangle 9"/>
            <p:cNvSpPr>
              <a:spLocks noChangeArrowheads="1"/>
            </p:cNvSpPr>
            <p:nvPr userDrawn="1"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Rectangle 10"/>
            <p:cNvSpPr>
              <a:spLocks noChangeArrowheads="1"/>
            </p:cNvSpPr>
            <p:nvPr userDrawn="1"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5" name="Rectangle 13"/>
            <p:cNvSpPr>
              <a:spLocks noChangeArrowheads="1"/>
            </p:cNvSpPr>
            <p:nvPr userDrawn="1"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Rectangle 14"/>
            <p:cNvSpPr>
              <a:spLocks noChangeArrowheads="1"/>
            </p:cNvSpPr>
            <p:nvPr userDrawn="1"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Rectangle 15"/>
            <p:cNvSpPr>
              <a:spLocks noChangeArrowheads="1"/>
            </p:cNvSpPr>
            <p:nvPr userDrawn="1"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Rectangle 16"/>
            <p:cNvSpPr>
              <a:spLocks noChangeArrowheads="1"/>
            </p:cNvSpPr>
            <p:nvPr userDrawn="1"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Rectangle 17"/>
            <p:cNvSpPr>
              <a:spLocks noChangeArrowheads="1"/>
            </p:cNvSpPr>
            <p:nvPr userDrawn="1"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Rectangle 18"/>
            <p:cNvSpPr>
              <a:spLocks noChangeArrowheads="1"/>
            </p:cNvSpPr>
            <p:nvPr userDrawn="1"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Rectangle 19"/>
            <p:cNvSpPr>
              <a:spLocks noChangeArrowheads="1"/>
            </p:cNvSpPr>
            <p:nvPr userDrawn="1"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Rectangle 29"/>
            <p:cNvSpPr>
              <a:spLocks noChangeArrowheads="1"/>
            </p:cNvSpPr>
            <p:nvPr userDrawn="1"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Rectangle 30"/>
            <p:cNvSpPr>
              <a:spLocks noChangeArrowheads="1"/>
            </p:cNvSpPr>
            <p:nvPr userDrawn="1"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2" name="Rectangle 40"/>
            <p:cNvSpPr>
              <a:spLocks noChangeArrowheads="1"/>
            </p:cNvSpPr>
            <p:nvPr userDrawn="1"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3" name="Rectangle 41"/>
            <p:cNvSpPr>
              <a:spLocks noChangeArrowheads="1"/>
            </p:cNvSpPr>
            <p:nvPr userDrawn="1"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Rectangle 42"/>
            <p:cNvSpPr>
              <a:spLocks noChangeArrowheads="1"/>
            </p:cNvSpPr>
            <p:nvPr userDrawn="1"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Rectangle 43"/>
            <p:cNvSpPr>
              <a:spLocks noChangeArrowheads="1"/>
            </p:cNvSpPr>
            <p:nvPr userDrawn="1"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Rectangle 44"/>
            <p:cNvSpPr>
              <a:spLocks noChangeArrowheads="1"/>
            </p:cNvSpPr>
            <p:nvPr userDrawn="1"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Rectangle 45"/>
            <p:cNvSpPr>
              <a:spLocks noChangeArrowheads="1"/>
            </p:cNvSpPr>
            <p:nvPr userDrawn="1"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Rectangle 46"/>
            <p:cNvSpPr>
              <a:spLocks noChangeArrowheads="1"/>
            </p:cNvSpPr>
            <p:nvPr userDrawn="1"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Rectangle 47"/>
            <p:cNvSpPr>
              <a:spLocks noChangeArrowheads="1"/>
            </p:cNvSpPr>
            <p:nvPr userDrawn="1"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Rectangle 48"/>
            <p:cNvSpPr>
              <a:spLocks noChangeArrowheads="1"/>
            </p:cNvSpPr>
            <p:nvPr userDrawn="1"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Rectangle 49"/>
            <p:cNvSpPr>
              <a:spLocks noChangeArrowheads="1"/>
            </p:cNvSpPr>
            <p:nvPr userDrawn="1"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Rectangle 50"/>
            <p:cNvSpPr>
              <a:spLocks noChangeArrowheads="1"/>
            </p:cNvSpPr>
            <p:nvPr userDrawn="1"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Rectangle 51"/>
            <p:cNvSpPr>
              <a:spLocks noChangeArrowheads="1"/>
            </p:cNvSpPr>
            <p:nvPr userDrawn="1"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Rectangle 52"/>
            <p:cNvSpPr>
              <a:spLocks noChangeArrowheads="1"/>
            </p:cNvSpPr>
            <p:nvPr userDrawn="1"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Rectangle 53"/>
            <p:cNvSpPr>
              <a:spLocks noChangeArrowheads="1"/>
            </p:cNvSpPr>
            <p:nvPr userDrawn="1"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Rectangle 54"/>
            <p:cNvSpPr>
              <a:spLocks noChangeArrowheads="1"/>
            </p:cNvSpPr>
            <p:nvPr userDrawn="1"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Rectangle 55"/>
            <p:cNvSpPr>
              <a:spLocks noChangeArrowheads="1"/>
            </p:cNvSpPr>
            <p:nvPr userDrawn="1"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Rectangle 56"/>
            <p:cNvSpPr>
              <a:spLocks noChangeArrowheads="1"/>
            </p:cNvSpPr>
            <p:nvPr userDrawn="1"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Rectangle 57"/>
            <p:cNvSpPr>
              <a:spLocks noChangeArrowheads="1"/>
            </p:cNvSpPr>
            <p:nvPr userDrawn="1"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Rectangle 58"/>
            <p:cNvSpPr>
              <a:spLocks noChangeArrowheads="1"/>
            </p:cNvSpPr>
            <p:nvPr userDrawn="1"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Rectangle 59"/>
            <p:cNvSpPr>
              <a:spLocks noChangeArrowheads="1"/>
            </p:cNvSpPr>
            <p:nvPr userDrawn="1"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Rectangle 60"/>
            <p:cNvSpPr>
              <a:spLocks noChangeArrowheads="1"/>
            </p:cNvSpPr>
            <p:nvPr userDrawn="1"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Rectangle 61"/>
            <p:cNvSpPr>
              <a:spLocks noChangeArrowheads="1"/>
            </p:cNvSpPr>
            <p:nvPr userDrawn="1"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Rectangle 62"/>
            <p:cNvSpPr>
              <a:spLocks noChangeArrowheads="1"/>
            </p:cNvSpPr>
            <p:nvPr userDrawn="1"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Rectangle 63"/>
            <p:cNvSpPr>
              <a:spLocks noChangeArrowheads="1"/>
            </p:cNvSpPr>
            <p:nvPr userDrawn="1"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Rectangle 64"/>
            <p:cNvSpPr>
              <a:spLocks noChangeArrowheads="1"/>
            </p:cNvSpPr>
            <p:nvPr userDrawn="1"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3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92088"/>
            <a:ext cx="81534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9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140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41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78E82BF-8C75-6D48-8028-062727315EA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3142" name="Picture 70" descr="C:\Documents and Settings\siagian\Desktop\ilab.gif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200" y="152400"/>
            <a:ext cx="685800" cy="660400"/>
          </a:xfrm>
          <a:prstGeom prst="rect">
            <a:avLst/>
          </a:prstGeom>
          <a:noFill/>
        </p:spPr>
      </p:pic>
      <p:pic>
        <p:nvPicPr>
          <p:cNvPr id="3143" name="Picture 71" descr="C:\Documents and Settings\siagian\Desktop\USC_logo.gif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838200"/>
            <a:ext cx="685800" cy="838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charset="2"/>
        <a:buChar char="n"/>
        <a:defRPr sz="2800"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3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1" Type="http://schemas.microsoft.com/office/2007/relationships/media" Target="file://localhost/Users/itti/Movies/Class/walter-tortoise.mp4" TargetMode="External"/><Relationship Id="rId2" Type="http://schemas.openxmlformats.org/officeDocument/2006/relationships/video" Target="file://localhost/Users/itti/Movies/Class/walter-tortoise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\Users\shrabar\USC\CS445\Fall%202004%20Lectures\Shakey.ram" TargetMode="External"/><Relationship Id="rId3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3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audio" Target="../media/audio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4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4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7.png"/><Relationship Id="rId1" Type="http://schemas.microsoft.com/office/2007/relationships/media" Target="file://localhost/Users/itti/Movies/Class/grand-challenge-laser.mp4" TargetMode="External"/><Relationship Id="rId2" Type="http://schemas.openxmlformats.org/officeDocument/2006/relationships/video" Target="file://localhost/Users/itti/Movies/Class/grand-challenge-laser.mp4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8.png"/><Relationship Id="rId1" Type="http://schemas.microsoft.com/office/2007/relationships/media" Target="file://localhost/Users/itti/Movies/Class/thrun-urban-localize1.mp4" TargetMode="External"/><Relationship Id="rId2" Type="http://schemas.openxmlformats.org/officeDocument/2006/relationships/video" Target="file://localhost/Users/itti/Movies/Class/thrun-urban-localize1.mp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5" Type="http://schemas.openxmlformats.org/officeDocument/2006/relationships/image" Target="../media/image13.wmf"/><Relationship Id="rId6" Type="http://schemas.openxmlformats.org/officeDocument/2006/relationships/image" Target="../media/image14.wmf"/><Relationship Id="rId7" Type="http://schemas.openxmlformats.org/officeDocument/2006/relationships/image" Target="../media/image15.wmf"/><Relationship Id="rId1" Type="http://schemas.microsoft.com/office/2007/relationships/media" Target="file://localhost/C/\Documents%20and%20Settings\beobot\Desktop\desktop%20stuff\CS445\video\lectures\spot073.wmv" TargetMode="External"/><Relationship Id="rId2" Type="http://schemas.openxmlformats.org/officeDocument/2006/relationships/video" Target="file://localhost/C/\Documents%20and%20Settings\beobot\Desktop\desktop%20stuff\CS445\video\lectures\spot073.wmv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media" Target="file://localhost/Users/itti/Movies/Class/445-gui_cam_h_const.mp4" TargetMode="External"/><Relationship Id="rId4" Type="http://schemas.openxmlformats.org/officeDocument/2006/relationships/video" Target="file://localhost/Users/itti/Movies/Class/445-gui_cam_h_const.mp4" TargetMode="Externa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microsoft.com/office/2007/relationships/media" Target="file://localhost/Users/itti/Movies/Class/445-flight_no_const.mp4" TargetMode="External"/><Relationship Id="rId2" Type="http://schemas.openxmlformats.org/officeDocument/2006/relationships/video" Target="file://localhost/Users/itti/Movies/Class/445-flight_no_const.mp4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8.png"/><Relationship Id="rId1" Type="http://schemas.microsoft.com/office/2007/relationships/media" Target="file://localhost/Users/itti/Movies/Class/445-guicam.mp4" TargetMode="External"/><Relationship Id="rId2" Type="http://schemas.openxmlformats.org/officeDocument/2006/relationships/video" Target="file://localhost/Users/itti/Movies/Class/445-guicam.mp4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media" Target="file://localhost/Volumes/Users/itti/Movies/Class/occ_map.mpg" TargetMode="External"/><Relationship Id="rId4" Type="http://schemas.openxmlformats.org/officeDocument/2006/relationships/video" Target="file://localhost/Volumes/Users/itti/Movies/Class/occ_map.mpg" TargetMode="External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microsoft.com/office/2007/relationships/media" Target="file://localhost/Volumes/Users/itti/Movies/Class/pointcloud.mpg" TargetMode="External"/><Relationship Id="rId2" Type="http://schemas.openxmlformats.org/officeDocument/2006/relationships/video" Target="file://localhost/Volumes/Users/itti/Movies/Class/pointcloud.m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1" Type="http://schemas.microsoft.com/office/2007/relationships/media" Target="file://localhost/Users/itti/Movies/Class/walk_turn.mp4" TargetMode="External"/><Relationship Id="rId2" Type="http://schemas.openxmlformats.org/officeDocument/2006/relationships/video" Target="file://localhost/Users/itti/Movies/Class/walk_turn.mp4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1" Type="http://schemas.microsoft.com/office/2007/relationships/media" Target="file://localhost/Users/itti/Movies/Class/thrun-mapping.mp4" TargetMode="External"/><Relationship Id="rId2" Type="http://schemas.openxmlformats.org/officeDocument/2006/relationships/video" Target="file://localhost/Users/itti/Movies/Class/thrun-mapping.mp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file://localhost/Users/itti/Movies/Class/thrun-mcl-1.mp4" TargetMode="External"/><Relationship Id="rId2" Type="http://schemas.openxmlformats.org/officeDocument/2006/relationships/video" Target="file://localhost/Users/itti/Movies/Class/thrun-mcl-1.mp4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file://localhost/Users/itti/Movies/Class/thrun-mcl-2.mp4" TargetMode="External"/><Relationship Id="rId2" Type="http://schemas.openxmlformats.org/officeDocument/2006/relationships/video" Target="file://localhost/Users/itti/Movies/Class/thrun-mcl-2.mp4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1" Type="http://schemas.microsoft.com/office/2007/relationships/media" Target="file://localhost/Users/itti/Movies/Class/thrun-fastslam1.mp4" TargetMode="External"/><Relationship Id="rId2" Type="http://schemas.openxmlformats.org/officeDocument/2006/relationships/video" Target="file://localhost/Users/itti/Movies/Class/thrun-fastslam1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1" Type="http://schemas.microsoft.com/office/2007/relationships/media" Target="file://localhost/Users/itti/Movies/Class/thrun-fastslam2.mp4" TargetMode="External"/><Relationship Id="rId2" Type="http://schemas.openxmlformats.org/officeDocument/2006/relationships/video" Target="file://localhost/Users/itti/Movies/Class/thrun-fastslam2.mp4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082675"/>
            <a:ext cx="7678738" cy="2101850"/>
          </a:xfrm>
        </p:spPr>
        <p:txBody>
          <a:bodyPr/>
          <a:lstStyle/>
          <a:p>
            <a:r>
              <a:rPr lang="en-US"/>
              <a:t>History and Current Challenges in the field of Robotics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Christian Siagian</a:t>
            </a:r>
          </a:p>
          <a:p>
            <a:pPr algn="r"/>
            <a:r>
              <a:rPr lang="en-US" sz="2400"/>
              <a:t>(adapted from lectures by Dr. Maja Mataric &amp; </a:t>
            </a:r>
          </a:p>
          <a:p>
            <a:pPr algn="r"/>
            <a:r>
              <a:rPr lang="en-US" sz="2400"/>
              <a:t>Dr. Gaurav Sukhatme)</a:t>
            </a:r>
          </a:p>
          <a:p>
            <a:pPr algn="r"/>
            <a:r>
              <a:rPr lang="en-US" sz="1800">
                <a:solidFill>
                  <a:srgbClr val="F83312"/>
                </a:solidFill>
              </a:rPr>
              <a:t>Univ. Southern California, CA, USA</a:t>
            </a:r>
          </a:p>
        </p:txBody>
      </p:sp>
      <p:pic>
        <p:nvPicPr>
          <p:cNvPr id="2053" name="Picture 5" descr="C:\Documents and Settings\siagian\Desktop\ilab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4800" y="152400"/>
            <a:ext cx="1069975" cy="1030288"/>
          </a:xfrm>
          <a:prstGeom prst="rect">
            <a:avLst/>
          </a:prstGeom>
          <a:noFill/>
        </p:spPr>
      </p:pic>
      <p:pic>
        <p:nvPicPr>
          <p:cNvPr id="2054" name="Picture 6" descr="C:\Documents and Settings\siagian\Desktop\USC_log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835025" cy="99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Other Definitions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robot is a re-programmable, multi-functional, manipulator designed to move material, parts, or specialized devices though variable programmed motions for the performance of a task  </a:t>
            </a:r>
            <a:r>
              <a:rPr lang="en-US" sz="2800"/>
              <a:t>(</a:t>
            </a:r>
            <a:r>
              <a:rPr lang="en-US" sz="2800">
                <a:solidFill>
                  <a:srgbClr val="A80000"/>
                </a:solidFill>
              </a:rPr>
              <a:t>Robotics Industry Association</a:t>
            </a:r>
            <a:r>
              <a:rPr lang="en-US" sz="2800"/>
              <a:t>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Robotics is the intelligent connection of perception to action </a:t>
            </a:r>
            <a:r>
              <a:rPr lang="en-US" sz="2800"/>
              <a:t>(</a:t>
            </a:r>
            <a:r>
              <a:rPr lang="en-US" sz="2800">
                <a:solidFill>
                  <a:srgbClr val="A80000"/>
                </a:solidFill>
              </a:rPr>
              <a:t>M. Brady</a:t>
            </a:r>
            <a:r>
              <a:rPr lang="en-US" sz="2800"/>
              <a:t>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What Makes a Robot?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201987" cy="41910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000">
                <a:solidFill>
                  <a:srgbClr val="0066FF"/>
                </a:solidFill>
              </a:rPr>
              <a:t>A robot consists of:</a:t>
            </a:r>
          </a:p>
          <a:p>
            <a:r>
              <a:rPr lang="en-US" sz="2000"/>
              <a:t>sensors</a:t>
            </a:r>
          </a:p>
          <a:p>
            <a:r>
              <a:rPr lang="en-US" sz="2000"/>
              <a:t>effectors/actuators</a:t>
            </a:r>
          </a:p>
          <a:p>
            <a:r>
              <a:rPr lang="en-US" sz="2000"/>
              <a:t>(communication)</a:t>
            </a:r>
          </a:p>
          <a:p>
            <a:r>
              <a:rPr lang="en-US" sz="2000"/>
              <a:t>controller</a:t>
            </a:r>
          </a:p>
          <a:p>
            <a:pPr>
              <a:buFont typeface="Wingdings" charset="2"/>
              <a:buNone/>
            </a:pPr>
            <a:r>
              <a:rPr lang="en-US" sz="2000">
                <a:solidFill>
                  <a:srgbClr val="0066FF"/>
                </a:solidFill>
              </a:rPr>
              <a:t>A robot is capable of:</a:t>
            </a:r>
          </a:p>
          <a:p>
            <a:r>
              <a:rPr lang="en-US" sz="2000"/>
              <a:t>acting autonomously</a:t>
            </a:r>
          </a:p>
          <a:p>
            <a:r>
              <a:rPr lang="en-US" sz="2000"/>
              <a:t>achieving goals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905000"/>
            <a:ext cx="4598988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Sensors: what can be sensed?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Depends on the sensors on the robot</a:t>
            </a:r>
          </a:p>
          <a:p>
            <a:r>
              <a:rPr lang="en-US" sz="2800"/>
              <a:t> The robot exists in its </a:t>
            </a:r>
            <a:r>
              <a:rPr lang="en-US" sz="2800" i="1">
                <a:solidFill>
                  <a:srgbClr val="A80000"/>
                </a:solidFill>
              </a:rPr>
              <a:t>sensor space</a:t>
            </a:r>
            <a:r>
              <a:rPr lang="en-US" sz="2800"/>
              <a:t>:</a:t>
            </a:r>
            <a:r>
              <a:rPr lang="en-US" sz="2800" i="1"/>
              <a:t>      </a:t>
            </a:r>
            <a:r>
              <a:rPr lang="en-US" sz="2800"/>
              <a:t>all possible values of sensory readings</a:t>
            </a:r>
          </a:p>
          <a:p>
            <a:r>
              <a:rPr lang="en-US" sz="2800"/>
              <a:t> Also called </a:t>
            </a:r>
            <a:r>
              <a:rPr lang="en-US" sz="2800" i="1">
                <a:solidFill>
                  <a:srgbClr val="CC0000"/>
                </a:solidFill>
              </a:rPr>
              <a:t>perceptual space</a:t>
            </a:r>
            <a:endParaRPr lang="en-US" sz="2800"/>
          </a:p>
          <a:p>
            <a:r>
              <a:rPr lang="en-US" sz="2800"/>
              <a:t> Robot sensors are </a:t>
            </a:r>
            <a:r>
              <a:rPr lang="en-US" sz="2800">
                <a:solidFill>
                  <a:srgbClr val="009900"/>
                </a:solidFill>
              </a:rPr>
              <a:t>very different from biological ones</a:t>
            </a:r>
            <a:r>
              <a:rPr lang="en-US" sz="2800"/>
              <a:t> </a:t>
            </a:r>
          </a:p>
          <a:p>
            <a:r>
              <a:rPr lang="en-US" sz="2800"/>
              <a:t> A roboticist has to try to imagine the world in the robot’s sensor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State: what can be known?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A sufficient description of the system </a:t>
            </a:r>
          </a:p>
          <a:p>
            <a:r>
              <a:rPr lang="en-US" sz="2800"/>
              <a:t> Can be: </a:t>
            </a:r>
          </a:p>
          <a:p>
            <a:pPr lvl="1"/>
            <a:r>
              <a:rPr lang="en-US" sz="2400" i="1">
                <a:solidFill>
                  <a:srgbClr val="A80000"/>
                </a:solidFill>
              </a:rPr>
              <a:t>Observable</a:t>
            </a:r>
            <a:r>
              <a:rPr lang="en-US" sz="2400"/>
              <a:t>: robot always knows its state</a:t>
            </a:r>
          </a:p>
          <a:p>
            <a:pPr lvl="1"/>
            <a:r>
              <a:rPr lang="en-US" sz="2400" i="1">
                <a:solidFill>
                  <a:srgbClr val="A80000"/>
                </a:solidFill>
              </a:rPr>
              <a:t>Hidden/inaccessible/unobservable</a:t>
            </a:r>
            <a:r>
              <a:rPr lang="en-US" sz="2400"/>
              <a:t>: robot    never knows its state</a:t>
            </a:r>
          </a:p>
          <a:p>
            <a:pPr lvl="1"/>
            <a:r>
              <a:rPr lang="en-US" sz="2400" i="1">
                <a:solidFill>
                  <a:srgbClr val="A80000"/>
                </a:solidFill>
              </a:rPr>
              <a:t>Partially observable</a:t>
            </a:r>
            <a:r>
              <a:rPr lang="en-US" sz="2400"/>
              <a:t>: the robot knows a part of its state</a:t>
            </a:r>
          </a:p>
          <a:p>
            <a:pPr lvl="1"/>
            <a:r>
              <a:rPr lang="en-US" sz="2400" i="1">
                <a:solidFill>
                  <a:srgbClr val="A80000"/>
                </a:solidFill>
              </a:rPr>
              <a:t>Discrete</a:t>
            </a:r>
            <a:r>
              <a:rPr lang="en-US" sz="2400" i="1"/>
              <a:t> </a:t>
            </a:r>
            <a:r>
              <a:rPr lang="en-US" sz="2400"/>
              <a:t>(e.g., up, down, blue, red)</a:t>
            </a:r>
          </a:p>
          <a:p>
            <a:pPr lvl="1"/>
            <a:r>
              <a:rPr lang="en-US" sz="2400" i="1">
                <a:solidFill>
                  <a:srgbClr val="A80000"/>
                </a:solidFill>
              </a:rPr>
              <a:t>Continuous</a:t>
            </a:r>
            <a:r>
              <a:rPr lang="en-US" sz="2400" i="1"/>
              <a:t> </a:t>
            </a:r>
            <a:r>
              <a:rPr lang="en-US" sz="2400"/>
              <a:t>(e.g., 3.765 mph)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Types of State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1">
                <a:solidFill>
                  <a:srgbClr val="A80000"/>
                </a:solidFill>
              </a:rPr>
              <a:t>External state</a:t>
            </a:r>
            <a:r>
              <a:rPr lang="en-US" sz="2800"/>
              <a:t>: state of the world</a:t>
            </a:r>
          </a:p>
          <a:p>
            <a:pPr lvl="1"/>
            <a:r>
              <a:rPr lang="en-US" sz="2400"/>
              <a:t>Sensed using the robot’s sensors</a:t>
            </a:r>
          </a:p>
          <a:p>
            <a:pPr lvl="1"/>
            <a:r>
              <a:rPr lang="en-US" sz="2400"/>
              <a:t> E.g.: night, day, at-home, sleeping, sunny</a:t>
            </a:r>
          </a:p>
          <a:p>
            <a:r>
              <a:rPr lang="en-US" sz="2800" i="1"/>
              <a:t> </a:t>
            </a:r>
            <a:r>
              <a:rPr lang="en-US" sz="2800" i="1">
                <a:solidFill>
                  <a:srgbClr val="A80000"/>
                </a:solidFill>
              </a:rPr>
              <a:t>Internal state</a:t>
            </a:r>
            <a:r>
              <a:rPr lang="en-US" sz="2800" i="1"/>
              <a:t>: </a:t>
            </a:r>
            <a:r>
              <a:rPr lang="en-US" sz="2800"/>
              <a:t>state of the robot</a:t>
            </a:r>
          </a:p>
          <a:p>
            <a:pPr lvl="1"/>
            <a:r>
              <a:rPr lang="en-US" sz="2400" i="1"/>
              <a:t> </a:t>
            </a:r>
            <a:r>
              <a:rPr lang="en-US" sz="2400"/>
              <a:t>Sensed using internal sensors </a:t>
            </a:r>
          </a:p>
          <a:p>
            <a:pPr lvl="1"/>
            <a:r>
              <a:rPr lang="en-US" sz="2400"/>
              <a:t> Stored/remembered</a:t>
            </a:r>
          </a:p>
          <a:p>
            <a:pPr lvl="1"/>
            <a:r>
              <a:rPr lang="en-US" sz="2400"/>
              <a:t> E.g.: velocity, mood</a:t>
            </a:r>
          </a:p>
          <a:p>
            <a:r>
              <a:rPr lang="en-US" sz="2800"/>
              <a:t> The robot’s state is a </a:t>
            </a:r>
            <a:r>
              <a:rPr lang="en-US" sz="2800" u="sng"/>
              <a:t>combination</a:t>
            </a:r>
            <a:r>
              <a:rPr lang="en-US" sz="2800"/>
              <a:t> of its external and internal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State and Intelligence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solidFill>
                  <a:srgbClr val="CC0000"/>
                </a:solidFill>
              </a:rPr>
              <a:t>State space</a:t>
            </a:r>
            <a:r>
              <a:rPr lang="en-US"/>
              <a:t>: all possible states the system can be in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3333CC"/>
                </a:solidFill>
              </a:rPr>
              <a:t>A challenge</a:t>
            </a:r>
            <a:r>
              <a:rPr lang="en-US"/>
              <a:t>: sensors do not provide state!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FF6600"/>
                </a:solidFill>
              </a:rPr>
              <a:t>How intelligent a robot appears is strongly dependent on how much it can sense about its environment and about itself.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Internal Models</a:t>
            </a: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2438400"/>
          </a:xfrm>
        </p:spPr>
        <p:txBody>
          <a:bodyPr/>
          <a:lstStyle/>
          <a:p>
            <a:r>
              <a:rPr lang="en-US" sz="2000"/>
              <a:t>Internal state can be used to remember information about the world (e.g., remember paths to the goal, remember maps, remember friends v. enemies, etc.)</a:t>
            </a:r>
          </a:p>
          <a:p>
            <a:r>
              <a:rPr lang="en-US" sz="2000" i="1">
                <a:solidFill>
                  <a:srgbClr val="CC0000"/>
                </a:solidFill>
              </a:rPr>
              <a:t> </a:t>
            </a:r>
            <a:r>
              <a:rPr lang="en-US" sz="2000"/>
              <a:t>This is called a </a:t>
            </a:r>
            <a:r>
              <a:rPr lang="en-US" sz="2000" i="1">
                <a:solidFill>
                  <a:srgbClr val="CC0000"/>
                </a:solidFill>
              </a:rPr>
              <a:t>representation</a:t>
            </a:r>
            <a:r>
              <a:rPr lang="en-US" sz="2000"/>
              <a:t> or an </a:t>
            </a:r>
            <a:r>
              <a:rPr lang="en-US" sz="2000" i="1">
                <a:solidFill>
                  <a:srgbClr val="CC0000"/>
                </a:solidFill>
              </a:rPr>
              <a:t>internal model</a:t>
            </a:r>
            <a:r>
              <a:rPr lang="en-US" sz="2000"/>
              <a:t>.</a:t>
            </a:r>
          </a:p>
          <a:p>
            <a:r>
              <a:rPr lang="en-US" sz="2000" i="1">
                <a:solidFill>
                  <a:srgbClr val="CC0000"/>
                </a:solidFill>
              </a:rPr>
              <a:t> </a:t>
            </a:r>
            <a:r>
              <a:rPr lang="en-US" sz="2000" i="1">
                <a:solidFill>
                  <a:srgbClr val="0066FF"/>
                </a:solidFill>
              </a:rPr>
              <a:t>Representations/models have a lot to do with how complex a controller is!</a:t>
            </a:r>
          </a:p>
        </p:txBody>
      </p:sp>
      <p:graphicFrame>
        <p:nvGraphicFramePr>
          <p:cNvPr id="37892" name="Object 1028"/>
          <p:cNvGraphicFramePr>
            <a:graphicFrameLocks noChangeAspect="1"/>
          </p:cNvGraphicFramePr>
          <p:nvPr/>
        </p:nvGraphicFramePr>
        <p:xfrm>
          <a:off x="990600" y="4038600"/>
          <a:ext cx="7848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Bitmap Image" r:id="rId3" imgW="7361905" imgH="2438095" progId="">
                  <p:embed/>
                </p:oleObj>
              </mc:Choice>
              <mc:Fallback>
                <p:oleObj name="Bitmap Image" r:id="rId3" imgW="7361905" imgH="2438095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8486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Action/Actuation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robot acts through its </a:t>
            </a:r>
            <a:r>
              <a:rPr lang="en-US" sz="2800" i="1">
                <a:solidFill>
                  <a:srgbClr val="A80000"/>
                </a:solidFill>
              </a:rPr>
              <a:t>actuators</a:t>
            </a:r>
            <a:r>
              <a:rPr lang="en-US" sz="2800"/>
              <a:t> (e.g., motors), which typically drive </a:t>
            </a:r>
            <a:r>
              <a:rPr lang="en-US" sz="2800" i="1">
                <a:solidFill>
                  <a:srgbClr val="A80000"/>
                </a:solidFill>
              </a:rPr>
              <a:t>effectors </a:t>
            </a:r>
            <a:r>
              <a:rPr lang="en-US" sz="2800"/>
              <a:t>(e.g., wheels)</a:t>
            </a:r>
            <a:r>
              <a:rPr lang="en-US" sz="2400" i="1"/>
              <a:t> </a:t>
            </a:r>
          </a:p>
          <a:p>
            <a:pPr>
              <a:lnSpc>
                <a:spcPct val="90000"/>
              </a:lnSpc>
            </a:pPr>
            <a:r>
              <a:rPr lang="en-US" sz="2800" i="1"/>
              <a:t> </a:t>
            </a:r>
            <a:r>
              <a:rPr lang="en-US" sz="2800"/>
              <a:t>Robotic actuators are very different from biological ones, both are used for: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3333CC"/>
                </a:solidFill>
              </a:rPr>
              <a:t> locomotion</a:t>
            </a:r>
            <a:r>
              <a:rPr lang="en-US" sz="2400"/>
              <a:t> </a:t>
            </a:r>
            <a:r>
              <a:rPr lang="en-US" sz="2000"/>
              <a:t>(moving around, going places)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3333CC"/>
                </a:solidFill>
              </a:rPr>
              <a:t> manipulation </a:t>
            </a:r>
            <a:r>
              <a:rPr lang="en-US" sz="2000"/>
              <a:t>(handling objects)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This divides robotics into two areas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FF6600"/>
                </a:solidFill>
              </a:rPr>
              <a:t>mobile</a:t>
            </a:r>
            <a:r>
              <a:rPr lang="en-US" sz="2400"/>
              <a:t> robotics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FF6600"/>
                </a:solidFill>
              </a:rPr>
              <a:t>manipulator</a:t>
            </a:r>
            <a:r>
              <a:rPr lang="en-US" sz="2400"/>
              <a:t> 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Actuators and DOF</a:t>
            </a:r>
          </a:p>
        </p:txBody>
      </p:sp>
      <p:sp>
        <p:nvSpPr>
          <p:cNvPr id="399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2590800"/>
          </a:xfrm>
        </p:spPr>
        <p:txBody>
          <a:bodyPr/>
          <a:lstStyle/>
          <a:p>
            <a:r>
              <a:rPr lang="en-US" sz="2000"/>
              <a:t>Mobile robots move around using wheels, tracks, or legs</a:t>
            </a:r>
          </a:p>
          <a:p>
            <a:r>
              <a:rPr lang="en-US" sz="2000"/>
              <a:t> Mobile robots typically move in 2D (but note that swimming and flying is 3D)</a:t>
            </a:r>
          </a:p>
          <a:p>
            <a:r>
              <a:rPr lang="en-US" sz="2000"/>
              <a:t> Manipulators are various robot arms</a:t>
            </a:r>
          </a:p>
          <a:p>
            <a:r>
              <a:rPr lang="en-US" sz="2000"/>
              <a:t> They can move from 1 to many D</a:t>
            </a:r>
          </a:p>
          <a:p>
            <a:r>
              <a:rPr lang="en-US" sz="2000"/>
              <a:t> Think of the dimensions as the robot’s </a:t>
            </a:r>
            <a:r>
              <a:rPr lang="en-US" sz="2000" i="1">
                <a:solidFill>
                  <a:srgbClr val="A80000"/>
                </a:solidFill>
              </a:rPr>
              <a:t>degrees of freedom (DOF)</a:t>
            </a:r>
            <a:endParaRPr lang="en-US" sz="2800"/>
          </a:p>
        </p:txBody>
      </p:sp>
      <p:pic>
        <p:nvPicPr>
          <p:cNvPr id="39940" name="Picture 1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4738688"/>
            <a:ext cx="1981200" cy="1768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9941" name="Picture 10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4724400"/>
            <a:ext cx="2043113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9942" name="Picture 1030" descr="he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724400"/>
            <a:ext cx="22860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031" descr="robot_upper_body_shell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7244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Action vs. Behavior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>
                <a:solidFill>
                  <a:srgbClr val="FF6600"/>
                </a:solidFill>
              </a:rPr>
              <a:t>Behavior</a:t>
            </a:r>
            <a:r>
              <a:rPr lang="en-US" sz="2800"/>
              <a:t> is what an external observer sees a robot doing.</a:t>
            </a:r>
          </a:p>
          <a:p>
            <a:pPr>
              <a:lnSpc>
                <a:spcPct val="90000"/>
              </a:lnSpc>
            </a:pPr>
            <a:r>
              <a:rPr lang="en-US" sz="2800"/>
              <a:t> Robots are programmed to display desired behavior. </a:t>
            </a:r>
          </a:p>
          <a:p>
            <a:pPr>
              <a:lnSpc>
                <a:spcPct val="90000"/>
              </a:lnSpc>
            </a:pPr>
            <a:r>
              <a:rPr lang="en-US" sz="2800"/>
              <a:t> Behavior is a result of a </a:t>
            </a:r>
            <a:r>
              <a:rPr lang="en-US" sz="2800">
                <a:solidFill>
                  <a:srgbClr val="0066FF"/>
                </a:solidFill>
              </a:rPr>
              <a:t>sequence of robot actions</a:t>
            </a:r>
            <a:r>
              <a:rPr lang="en-US" sz="2800"/>
              <a:t>.</a:t>
            </a:r>
          </a:p>
          <a:p>
            <a:pPr>
              <a:lnSpc>
                <a:spcPct val="90000"/>
              </a:lnSpc>
            </a:pPr>
            <a:r>
              <a:rPr lang="en-US" sz="2800"/>
              <a:t> Observing behavior may not tell us much about the internal control of a robot.  Control can be a </a:t>
            </a:r>
            <a:r>
              <a:rPr lang="en-US" sz="2800" b="1">
                <a:solidFill>
                  <a:schemeClr val="bg1"/>
                </a:solidFill>
              </a:rPr>
              <a:t>black box</a:t>
            </a:r>
            <a:r>
              <a:rPr lang="en-US" sz="2800" b="1"/>
              <a:t>.</a:t>
            </a:r>
          </a:p>
        </p:txBody>
      </p:sp>
      <p:sp>
        <p:nvSpPr>
          <p:cNvPr id="40964" name="Rectangle 1028"/>
          <p:cNvSpPr>
            <a:spLocks noChangeArrowheads="1"/>
          </p:cNvSpPr>
          <p:nvPr/>
        </p:nvSpPr>
        <p:spPr bwMode="auto">
          <a:xfrm flipV="1">
            <a:off x="4343400" y="5257800"/>
            <a:ext cx="1981200" cy="533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>
                <a:solidFill>
                  <a:schemeClr val="accent1"/>
                </a:solidFill>
              </a:rPr>
              <a:t>black box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a robot </a:t>
            </a:r>
          </a:p>
          <a:p>
            <a:r>
              <a:rPr lang="en-US"/>
              <a:t>History of robotics</a:t>
            </a:r>
          </a:p>
          <a:p>
            <a:r>
              <a:rPr lang="en-US"/>
              <a:t>Sub-field in 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Autonomy</a:t>
            </a:r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1">
                <a:solidFill>
                  <a:srgbClr val="CC0000"/>
                </a:solidFill>
              </a:rPr>
              <a:t>Autonomy is the ability to make one’s own decisions and act on them.</a:t>
            </a:r>
          </a:p>
          <a:p>
            <a:r>
              <a:rPr lang="en-US" sz="2800"/>
              <a:t> For robots, autonomy means the ability to sense and act on a given situation appropriately.</a:t>
            </a:r>
          </a:p>
          <a:p>
            <a:r>
              <a:rPr lang="en-US" sz="2800"/>
              <a:t> Autonomy can be:</a:t>
            </a:r>
          </a:p>
          <a:p>
            <a:pPr lvl="1"/>
            <a:r>
              <a:rPr lang="en-US" sz="2400" i="1"/>
              <a:t> </a:t>
            </a:r>
            <a:r>
              <a:rPr lang="en-US" sz="2400" i="1">
                <a:solidFill>
                  <a:srgbClr val="3333CC"/>
                </a:solidFill>
              </a:rPr>
              <a:t>complete </a:t>
            </a:r>
            <a:r>
              <a:rPr lang="en-US" sz="2400" i="1"/>
              <a:t>(e.g., R2D2)</a:t>
            </a:r>
          </a:p>
          <a:p>
            <a:pPr lvl="1"/>
            <a:r>
              <a:rPr lang="en-US" sz="2400" i="1"/>
              <a:t> </a:t>
            </a:r>
            <a:r>
              <a:rPr lang="en-US" sz="2400" i="1">
                <a:solidFill>
                  <a:srgbClr val="3333CC"/>
                </a:solidFill>
              </a:rPr>
              <a:t>partial </a:t>
            </a:r>
            <a:r>
              <a:rPr lang="en-US" sz="2400"/>
              <a:t>(e.g., tele-operated robots)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Control</a:t>
            </a: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i="1">
                <a:solidFill>
                  <a:srgbClr val="CC0000"/>
                </a:solidFill>
              </a:rPr>
              <a:t>Robot control </a:t>
            </a:r>
            <a:r>
              <a:rPr lang="en-US" sz="2400"/>
              <a:t>refers to the way in which the sensing and action of a robot are coordinated.</a:t>
            </a:r>
          </a:p>
          <a:p>
            <a:pPr>
              <a:lnSpc>
                <a:spcPct val="90000"/>
              </a:lnSpc>
            </a:pPr>
            <a:r>
              <a:rPr lang="en-US" sz="2400"/>
              <a:t> The many different ways in which robots can be controlled all fall along a well-defined </a:t>
            </a:r>
            <a:r>
              <a:rPr lang="en-US" sz="2400" i="1">
                <a:solidFill>
                  <a:srgbClr val="3333CC"/>
                </a:solidFill>
              </a:rPr>
              <a:t>spectrum of control</a:t>
            </a:r>
            <a:r>
              <a:rPr lang="en-US" sz="2400"/>
              <a:t>.</a:t>
            </a:r>
          </a:p>
        </p:txBody>
      </p:sp>
      <p:pic>
        <p:nvPicPr>
          <p:cNvPr id="43012" name="Picture 102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733800"/>
            <a:ext cx="6781800" cy="312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 brief history of robotics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  <a:p>
            <a:r>
              <a:rPr lang="en-US"/>
              <a:t>Cybernetics</a:t>
            </a:r>
          </a:p>
          <a:p>
            <a:r>
              <a:rPr lang="en-US"/>
              <a:t>Artificial Intelligence (AI)</a:t>
            </a:r>
          </a:p>
          <a:p>
            <a:r>
              <a:rPr lang="en-US"/>
              <a:t>Early robotics</a:t>
            </a:r>
          </a:p>
          <a:p>
            <a:r>
              <a:rPr lang="en-US"/>
              <a:t>Robotics today</a:t>
            </a:r>
          </a:p>
          <a:p>
            <a:pPr lvl="1"/>
            <a:r>
              <a:rPr lang="en-US"/>
              <a:t>Why is robotics hard?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i="1">
                <a:solidFill>
                  <a:srgbClr val="3333CC"/>
                </a:solidFill>
              </a:rPr>
              <a:t>Feedback</a:t>
            </a:r>
            <a:r>
              <a:rPr lang="en-US"/>
              <a:t>: </a:t>
            </a:r>
            <a:r>
              <a:rPr lang="en-US" i="1">
                <a:solidFill>
                  <a:srgbClr val="3333CC"/>
                </a:solidFill>
              </a:rPr>
              <a:t>continuous monitoring of the sensors and reacting to their changes.</a:t>
            </a:r>
          </a:p>
          <a:p>
            <a:pPr>
              <a:lnSpc>
                <a:spcPct val="90000"/>
              </a:lnSpc>
            </a:pPr>
            <a:r>
              <a:rPr lang="en-US"/>
              <a:t> Feedback control = </a:t>
            </a:r>
            <a:r>
              <a:rPr lang="en-US">
                <a:solidFill>
                  <a:srgbClr val="FF6600"/>
                </a:solidFill>
              </a:rPr>
              <a:t>self-regulation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6600"/>
                </a:solidFill>
              </a:rPr>
              <a:t> </a:t>
            </a:r>
            <a:r>
              <a:rPr lang="en-US"/>
              <a:t>Two kinds of feedback:</a:t>
            </a:r>
            <a:endParaRPr lang="en-US">
              <a:solidFill>
                <a:srgbClr val="FF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/>
              <a:t> Positive</a:t>
            </a:r>
          </a:p>
          <a:p>
            <a:pPr lvl="1">
              <a:lnSpc>
                <a:spcPct val="90000"/>
              </a:lnSpc>
            </a:pPr>
            <a:r>
              <a:rPr lang="en-US"/>
              <a:t> Negative</a:t>
            </a:r>
          </a:p>
          <a:p>
            <a:pPr>
              <a:lnSpc>
                <a:spcPct val="90000"/>
              </a:lnSpc>
            </a:pPr>
            <a:r>
              <a:rPr lang="en-US"/>
              <a:t> The basis of </a:t>
            </a:r>
            <a:r>
              <a:rPr lang="en-US" u="sng">
                <a:solidFill>
                  <a:srgbClr val="CC0000"/>
                </a:solidFill>
              </a:rPr>
              <a:t>control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25463"/>
            <a:ext cx="8153400" cy="1098550"/>
          </a:xfrm>
        </p:spPr>
        <p:txBody>
          <a:bodyPr/>
          <a:lstStyle/>
          <a:p>
            <a:r>
              <a:rPr lang="en-US" sz="6600" b="1"/>
              <a:t>-</a:t>
            </a:r>
            <a:r>
              <a:rPr lang="en-US"/>
              <a:t> and </a:t>
            </a:r>
            <a:r>
              <a:rPr lang="en-US" sz="6600" b="1"/>
              <a:t>+</a:t>
            </a:r>
            <a:r>
              <a:rPr lang="en-US"/>
              <a:t> Feedback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>
                <a:solidFill>
                  <a:srgbClr val="3333CC"/>
                </a:solidFill>
              </a:rPr>
              <a:t>Negative feedback</a:t>
            </a:r>
            <a:endParaRPr lang="en-US" sz="2800" b="1" i="1">
              <a:solidFill>
                <a:srgbClr val="3333CC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b="1" i="1">
                <a:solidFill>
                  <a:srgbClr val="3333CC"/>
                </a:solidFill>
              </a:rPr>
              <a:t> </a:t>
            </a:r>
            <a:r>
              <a:rPr lang="en-US" sz="2400"/>
              <a:t>acts to </a:t>
            </a:r>
            <a:r>
              <a:rPr lang="en-US" sz="2400" u="sng">
                <a:solidFill>
                  <a:srgbClr val="CC0000"/>
                </a:solidFill>
              </a:rPr>
              <a:t>regulate</a:t>
            </a:r>
            <a:r>
              <a:rPr lang="en-US" sz="2400"/>
              <a:t> the state/output of the system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000"/>
              <a:t>e.g., if too high, turn down, if too low, turn up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thermostats, toilets, bodies, robots...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 i="1">
                <a:solidFill>
                  <a:srgbClr val="3333CC"/>
                </a:solidFill>
              </a:rPr>
              <a:t>Positive feedback</a:t>
            </a:r>
            <a:endParaRPr lang="en-US" sz="2800"/>
          </a:p>
          <a:p>
            <a:pPr lvl="1">
              <a:lnSpc>
                <a:spcPct val="90000"/>
              </a:lnSpc>
            </a:pPr>
            <a:r>
              <a:rPr lang="en-US" sz="2400"/>
              <a:t> acts to </a:t>
            </a:r>
            <a:r>
              <a:rPr lang="en-US" sz="2400" u="sng">
                <a:solidFill>
                  <a:srgbClr val="CC0000"/>
                </a:solidFill>
              </a:rPr>
              <a:t>amplify</a:t>
            </a:r>
            <a:r>
              <a:rPr lang="en-US" sz="2400"/>
              <a:t> the state/output of the system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000"/>
              <a:t>e.g., the more there is, the more is added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lynch mobs, stock market, ant trails...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Uses of Feedback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268787" cy="4191000"/>
          </a:xfrm>
        </p:spPr>
        <p:txBody>
          <a:bodyPr/>
          <a:lstStyle/>
          <a:p>
            <a:r>
              <a:rPr lang="en-US" sz="2000"/>
              <a:t>Invention of </a:t>
            </a:r>
            <a:r>
              <a:rPr lang="en-US" sz="2000">
                <a:solidFill>
                  <a:srgbClr val="006600"/>
                </a:solidFill>
              </a:rPr>
              <a:t>feedback as the first simple robotics</a:t>
            </a:r>
            <a:r>
              <a:rPr lang="en-US" sz="2000"/>
              <a:t> (does it work with our definition)?</a:t>
            </a:r>
          </a:p>
          <a:p>
            <a:r>
              <a:rPr lang="en-US" sz="2000"/>
              <a:t> The first example came from </a:t>
            </a:r>
            <a:r>
              <a:rPr lang="en-US" sz="2000">
                <a:solidFill>
                  <a:srgbClr val="FF6600"/>
                </a:solidFill>
              </a:rPr>
              <a:t>ancient Greek water systems (toilets)</a:t>
            </a:r>
            <a:r>
              <a:rPr lang="en-US" sz="2000"/>
              <a:t> </a:t>
            </a:r>
          </a:p>
          <a:p>
            <a:r>
              <a:rPr lang="en-US" sz="2000"/>
              <a:t> Forgotten and re-invented in the </a:t>
            </a:r>
            <a:r>
              <a:rPr lang="en-US" sz="2000">
                <a:solidFill>
                  <a:srgbClr val="3333CC"/>
                </a:solidFill>
              </a:rPr>
              <a:t>Renaissance for ovens/furnaces</a:t>
            </a:r>
            <a:endParaRPr lang="en-US" sz="2000"/>
          </a:p>
          <a:p>
            <a:r>
              <a:rPr lang="en-US" sz="2000"/>
              <a:t> Really made a splash in </a:t>
            </a:r>
            <a:r>
              <a:rPr lang="en-US" sz="2000">
                <a:solidFill>
                  <a:srgbClr val="A80000"/>
                </a:solidFill>
              </a:rPr>
              <a:t>Watt's steam engine</a:t>
            </a: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981200"/>
            <a:ext cx="2976563" cy="358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Cybernetics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Pioneered by Norbert Wiener </a:t>
            </a:r>
            <a:r>
              <a:rPr lang="en-US" sz="2400"/>
              <a:t>(1940s)</a:t>
            </a:r>
          </a:p>
          <a:p>
            <a:pPr lvl="1"/>
            <a:r>
              <a:rPr lang="en-US" sz="2000"/>
              <a:t> (From Greek “steersman / governor” of steam engine)</a:t>
            </a:r>
          </a:p>
          <a:p>
            <a:r>
              <a:rPr lang="en-US" sz="2800"/>
              <a:t> Marriage of </a:t>
            </a:r>
            <a:r>
              <a:rPr lang="en-US" sz="2800">
                <a:solidFill>
                  <a:srgbClr val="CC0000"/>
                </a:solidFill>
              </a:rPr>
              <a:t>control theory</a:t>
            </a:r>
            <a:r>
              <a:rPr lang="en-US" sz="2800"/>
              <a:t> </a:t>
            </a:r>
            <a:r>
              <a:rPr lang="en-US" sz="2000">
                <a:solidFill>
                  <a:srgbClr val="CC0000"/>
                </a:solidFill>
              </a:rPr>
              <a:t>(feedback control),</a:t>
            </a:r>
            <a:r>
              <a:rPr lang="en-US" sz="2800"/>
              <a:t> </a:t>
            </a:r>
            <a:r>
              <a:rPr lang="en-US" sz="2800">
                <a:solidFill>
                  <a:srgbClr val="FF6600"/>
                </a:solidFill>
              </a:rPr>
              <a:t>information science</a:t>
            </a:r>
            <a:r>
              <a:rPr lang="en-US" sz="2800"/>
              <a:t> and </a:t>
            </a:r>
            <a:r>
              <a:rPr lang="en-US" sz="2800">
                <a:solidFill>
                  <a:srgbClr val="006600"/>
                </a:solidFill>
              </a:rPr>
              <a:t>biology</a:t>
            </a:r>
            <a:endParaRPr lang="en-US" sz="2800"/>
          </a:p>
          <a:p>
            <a:r>
              <a:rPr lang="en-US" sz="2800"/>
              <a:t> Seeks principles common to animals and machines, especially for control and communication</a:t>
            </a:r>
          </a:p>
          <a:p>
            <a:r>
              <a:rPr lang="en-US" sz="2800"/>
              <a:t> Coupling an organism and its environment (</a:t>
            </a:r>
            <a:r>
              <a:rPr lang="en-US" sz="2800" i="1">
                <a:solidFill>
                  <a:srgbClr val="333399"/>
                </a:solidFill>
              </a:rPr>
              <a:t>situatedness</a:t>
            </a:r>
            <a:r>
              <a:rPr lang="en-US" sz="28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33388"/>
            <a:ext cx="8153400" cy="1190625"/>
          </a:xfrm>
        </p:spPr>
        <p:txBody>
          <a:bodyPr/>
          <a:lstStyle/>
          <a:p>
            <a:r>
              <a:rPr lang="en-US" sz="3600"/>
              <a:t>W. Grey Walter’s Tortoise (1950’s)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6497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Machina Speculatrix</a:t>
            </a:r>
          </a:p>
          <a:p>
            <a:pPr>
              <a:lnSpc>
                <a:spcPct val="90000"/>
              </a:lnSpc>
            </a:pPr>
            <a:r>
              <a:rPr lang="en-US" sz="2800" i="1"/>
              <a:t> </a:t>
            </a:r>
            <a:r>
              <a:rPr lang="en-US" sz="2800"/>
              <a:t>1</a:t>
            </a:r>
            <a:r>
              <a:rPr lang="en-US" sz="2800" i="1"/>
              <a:t> </a:t>
            </a:r>
            <a:r>
              <a:rPr lang="en-US" sz="2800"/>
              <a:t>photocell &amp; 1 bump sensor, 1 motor</a:t>
            </a:r>
          </a:p>
          <a:p>
            <a:pPr>
              <a:lnSpc>
                <a:spcPct val="90000"/>
              </a:lnSpc>
            </a:pPr>
            <a:r>
              <a:rPr lang="en-US" sz="2800"/>
              <a:t> Behaviors:	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seek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head to weak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back from bright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turn and push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recharge battery</a:t>
            </a:r>
          </a:p>
          <a:p>
            <a:pPr>
              <a:lnSpc>
                <a:spcPct val="90000"/>
              </a:lnSpc>
            </a:pPr>
            <a:r>
              <a:rPr lang="en-US" sz="2800"/>
              <a:t> Reactive control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4191000"/>
            <a:ext cx="3213100" cy="2420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828800"/>
            <a:ext cx="3213100" cy="2195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The Walter Turtle in Action</a:t>
            </a:r>
          </a:p>
        </p:txBody>
      </p:sp>
      <p:pic>
        <p:nvPicPr>
          <p:cNvPr id="16387" name="Picture 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8288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33" fill="hold"/>
                                        <p:tgtEl>
                                          <p:spTgt spid="16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638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Braitenberg’s Vehicles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Valentino Braitenberg </a:t>
            </a:r>
            <a:r>
              <a:rPr lang="en-US" sz="2000"/>
              <a:t>(early 1980s)</a:t>
            </a:r>
          </a:p>
          <a:p>
            <a:pPr>
              <a:lnSpc>
                <a:spcPct val="90000"/>
              </a:lnSpc>
            </a:pPr>
            <a:r>
              <a:rPr lang="en-US" sz="2800"/>
              <a:t> Extended Walter’s model in a series of thought experiments</a:t>
            </a:r>
          </a:p>
          <a:p>
            <a:pPr>
              <a:lnSpc>
                <a:spcPct val="90000"/>
              </a:lnSpc>
            </a:pPr>
            <a:r>
              <a:rPr lang="en-US" sz="2800"/>
              <a:t> Also based on analog circuits</a:t>
            </a:r>
          </a:p>
          <a:p>
            <a:pPr>
              <a:lnSpc>
                <a:spcPct val="90000"/>
              </a:lnSpc>
            </a:pPr>
            <a:r>
              <a:rPr lang="en-US" sz="2800"/>
              <a:t> Direct connections (</a:t>
            </a:r>
            <a:r>
              <a:rPr lang="en-US" sz="2800">
                <a:solidFill>
                  <a:srgbClr val="CC0000"/>
                </a:solidFill>
              </a:rPr>
              <a:t>excitatory</a:t>
            </a:r>
            <a:r>
              <a:rPr lang="en-US" sz="2800"/>
              <a:t> or </a:t>
            </a:r>
            <a:r>
              <a:rPr lang="en-US" sz="2800">
                <a:solidFill>
                  <a:srgbClr val="3333CC"/>
                </a:solidFill>
              </a:rPr>
              <a:t>inhibitory</a:t>
            </a:r>
            <a:r>
              <a:rPr lang="en-US" sz="2800"/>
              <a:t>) between light sensors and motors</a:t>
            </a:r>
          </a:p>
          <a:p>
            <a:pPr>
              <a:lnSpc>
                <a:spcPct val="90000"/>
              </a:lnSpc>
            </a:pPr>
            <a:r>
              <a:rPr lang="en-US" sz="2800"/>
              <a:t> Complex behaviors from very simple mechanisms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Defining “robot”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makes a robot</a:t>
            </a:r>
          </a:p>
          <a:p>
            <a:r>
              <a:rPr lang="en-US"/>
              <a:t> Sensors, sensor space</a:t>
            </a:r>
          </a:p>
          <a:p>
            <a:r>
              <a:rPr lang="en-US"/>
              <a:t> State, state space</a:t>
            </a:r>
          </a:p>
          <a:p>
            <a:r>
              <a:rPr lang="en-US"/>
              <a:t> Action/behavior, effectors, action space</a:t>
            </a:r>
          </a:p>
          <a:p>
            <a:r>
              <a:rPr lang="en-US"/>
              <a:t> The spectrum of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Braitenberg’s Vehicles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685800"/>
          </a:xfrm>
        </p:spPr>
        <p:txBody>
          <a:bodyPr/>
          <a:lstStyle/>
          <a:p>
            <a:r>
              <a:rPr lang="en-US"/>
              <a:t> Examples of Vehicles:</a:t>
            </a:r>
          </a:p>
        </p:txBody>
      </p:sp>
      <p:pic>
        <p:nvPicPr>
          <p:cNvPr id="17412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514600"/>
            <a:ext cx="1636713" cy="177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971800"/>
            <a:ext cx="2757488" cy="3514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419600"/>
            <a:ext cx="2649538" cy="219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905000" y="2590800"/>
            <a:ext cx="64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Times New Roman" charset="0"/>
              </a:rPr>
              <a:t>V1: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990600" y="4495800"/>
            <a:ext cx="7778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Times New Roman" charset="0"/>
              </a:rPr>
              <a:t>V2: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Braitenberg’s Vehicles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By varying the connections and their strengths, numerous behaviors result, e.g.: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“fear/cowardice” - flees light 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“aggression” - charges into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“love” - following/hugging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 many others, </a:t>
            </a:r>
            <a:r>
              <a:rPr lang="en-US" sz="2000">
                <a:solidFill>
                  <a:srgbClr val="FF6600"/>
                </a:solidFill>
              </a:rPr>
              <a:t>up to memory and learning!</a:t>
            </a:r>
          </a:p>
          <a:p>
            <a:pPr>
              <a:lnSpc>
                <a:spcPct val="90000"/>
              </a:lnSpc>
            </a:pPr>
            <a:r>
              <a:rPr lang="en-US" sz="3600">
                <a:solidFill>
                  <a:srgbClr val="FF6600"/>
                </a:solidFill>
              </a:rPr>
              <a:t> </a:t>
            </a:r>
            <a:r>
              <a:rPr lang="en-US" sz="2800"/>
              <a:t>Reactive control</a:t>
            </a:r>
          </a:p>
          <a:p>
            <a:pPr>
              <a:lnSpc>
                <a:spcPct val="90000"/>
              </a:lnSpc>
            </a:pPr>
            <a:r>
              <a:rPr lang="en-US" sz="3600"/>
              <a:t> </a:t>
            </a:r>
            <a:r>
              <a:rPr lang="en-US" sz="2800"/>
              <a:t>Later implemented on real robots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Artificial Intelligence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“Born” in 1955 at Dartmouth</a:t>
            </a:r>
          </a:p>
          <a:p>
            <a:pPr>
              <a:lnSpc>
                <a:spcPct val="90000"/>
              </a:lnSpc>
            </a:pPr>
            <a:r>
              <a:rPr lang="en-US" sz="2800"/>
              <a:t> “Intelligent machine” would use </a:t>
            </a:r>
            <a:r>
              <a:rPr lang="en-US" sz="2800">
                <a:solidFill>
                  <a:srgbClr val="FF6600"/>
                </a:solidFill>
              </a:rPr>
              <a:t>internal models</a:t>
            </a:r>
            <a:r>
              <a:rPr lang="en-US" sz="2800"/>
              <a:t> to </a:t>
            </a:r>
            <a:r>
              <a:rPr lang="en-US" sz="2800">
                <a:solidFill>
                  <a:srgbClr val="3333CC"/>
                </a:solidFill>
              </a:rPr>
              <a:t>search for solutions</a:t>
            </a:r>
            <a:r>
              <a:rPr lang="en-US" sz="2800"/>
              <a:t> and </a:t>
            </a:r>
            <a:r>
              <a:rPr lang="en-US" sz="2800">
                <a:solidFill>
                  <a:srgbClr val="006600"/>
                </a:solidFill>
              </a:rPr>
              <a:t>then try them</a:t>
            </a:r>
            <a:r>
              <a:rPr lang="en-US" sz="2800"/>
              <a:t> out (M. Minsky) =&gt; </a:t>
            </a:r>
            <a:r>
              <a:rPr lang="en-US" sz="2800" u="sng"/>
              <a:t>deliberative model</a:t>
            </a:r>
            <a:r>
              <a:rPr lang="en-US" sz="2800"/>
              <a:t>!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 i="1" u="sng">
                <a:solidFill>
                  <a:srgbClr val="CC0000"/>
                </a:solidFill>
              </a:rPr>
              <a:t>Planning</a:t>
            </a:r>
            <a:r>
              <a:rPr lang="en-US" sz="2800"/>
              <a:t> became the tradition</a:t>
            </a:r>
          </a:p>
          <a:p>
            <a:pPr>
              <a:lnSpc>
                <a:spcPct val="90000"/>
              </a:lnSpc>
            </a:pPr>
            <a:r>
              <a:rPr lang="en-US" sz="2800"/>
              <a:t> Explicit symbolic representations</a:t>
            </a:r>
          </a:p>
          <a:p>
            <a:pPr>
              <a:lnSpc>
                <a:spcPct val="90000"/>
              </a:lnSpc>
            </a:pPr>
            <a:r>
              <a:rPr lang="en-US" sz="2800"/>
              <a:t> Hierarchical system organization</a:t>
            </a:r>
          </a:p>
          <a:p>
            <a:pPr>
              <a:lnSpc>
                <a:spcPct val="90000"/>
              </a:lnSpc>
            </a:pPr>
            <a:r>
              <a:rPr lang="en-US" sz="2800"/>
              <a:t> Sequential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Artificial Intelligence (AI)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Early AI had a strong impact on early robotics</a:t>
            </a:r>
          </a:p>
          <a:p>
            <a:r>
              <a:rPr lang="en-US"/>
              <a:t> Focused on knowledge, internal models, and reasoning/planning</a:t>
            </a:r>
          </a:p>
          <a:p>
            <a:r>
              <a:rPr lang="en-US">
                <a:solidFill>
                  <a:srgbClr val="FF6600"/>
                </a:solidFill>
              </a:rPr>
              <a:t> </a:t>
            </a:r>
            <a:r>
              <a:rPr lang="en-US"/>
              <a:t>Basis of </a:t>
            </a:r>
            <a:r>
              <a:rPr lang="en-US">
                <a:solidFill>
                  <a:srgbClr val="FF6600"/>
                </a:solidFill>
              </a:rPr>
              <a:t>deliberative control</a:t>
            </a:r>
            <a:r>
              <a:rPr lang="en-US"/>
              <a:t> in early robots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SHAKEY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1163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At Stanford Research Institute </a:t>
            </a:r>
            <a:r>
              <a:rPr lang="en-US" sz="2400"/>
              <a:t>(late 1960s)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Vision and contact sensors 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>
                <a:solidFill>
                  <a:srgbClr val="333399"/>
                </a:solidFill>
              </a:rPr>
              <a:t>STRIPS planner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Visual navigation in a </a:t>
            </a:r>
            <a:r>
              <a:rPr lang="en-US" sz="2800">
                <a:solidFill>
                  <a:srgbClr val="FF6600"/>
                </a:solidFill>
              </a:rPr>
              <a:t>special world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Deliberative</a:t>
            </a:r>
          </a:p>
        </p:txBody>
      </p:sp>
      <p:pic>
        <p:nvPicPr>
          <p:cNvPr id="21508" name="Picture 4">
            <a:hlinkClick r:id="rId2" action="ppaction://hlinkfile"/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828800"/>
            <a:ext cx="3352800" cy="4660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HILARE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9639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LAAS in Toulouse, France </a:t>
            </a:r>
            <a:r>
              <a:rPr lang="en-US" sz="2400"/>
              <a:t>(late 1970s)</a:t>
            </a:r>
          </a:p>
          <a:p>
            <a:pPr>
              <a:lnSpc>
                <a:spcPct val="90000"/>
              </a:lnSpc>
            </a:pPr>
            <a:r>
              <a:rPr lang="en-US" sz="2800"/>
              <a:t>Video, ultrasound, laser range-finder</a:t>
            </a:r>
          </a:p>
          <a:p>
            <a:pPr>
              <a:lnSpc>
                <a:spcPct val="90000"/>
              </a:lnSpc>
            </a:pPr>
            <a:r>
              <a:rPr lang="en-US" sz="2800"/>
              <a:t> Still in use!</a:t>
            </a:r>
          </a:p>
          <a:p>
            <a:pPr>
              <a:lnSpc>
                <a:spcPct val="90000"/>
              </a:lnSpc>
            </a:pPr>
            <a:r>
              <a:rPr lang="en-US" sz="2800"/>
              <a:t> Multi-level spatial representations</a:t>
            </a:r>
          </a:p>
          <a:p>
            <a:pPr>
              <a:lnSpc>
                <a:spcPct val="90000"/>
              </a:lnSpc>
            </a:pPr>
            <a:r>
              <a:rPr lang="en-US" sz="2800"/>
              <a:t> Deliberative -&gt; Hybrid Control</a:t>
            </a:r>
          </a:p>
        </p:txBody>
      </p:sp>
      <p:pic>
        <p:nvPicPr>
          <p:cNvPr id="22532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905000"/>
            <a:ext cx="3222625" cy="4432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CART/Rover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649787" cy="3048000"/>
          </a:xfrm>
        </p:spPr>
        <p:txBody>
          <a:bodyPr/>
          <a:lstStyle/>
          <a:p>
            <a:r>
              <a:rPr lang="en-US" sz="2800"/>
              <a:t>Hans Moravec</a:t>
            </a:r>
          </a:p>
          <a:p>
            <a:r>
              <a:rPr lang="en-US" sz="2800"/>
              <a:t> Stanford Cart </a:t>
            </a:r>
            <a:r>
              <a:rPr lang="en-US" sz="2400"/>
              <a:t>(1977)</a:t>
            </a:r>
            <a:r>
              <a:rPr lang="en-US" sz="2800"/>
              <a:t> followed by CMU rover </a:t>
            </a:r>
            <a:r>
              <a:rPr lang="en-US" sz="2400"/>
              <a:t>(1983)</a:t>
            </a:r>
            <a:endParaRPr lang="en-US" sz="2800"/>
          </a:p>
          <a:p>
            <a:r>
              <a:rPr lang="en-US" sz="2800"/>
              <a:t> Sonar and vision</a:t>
            </a:r>
          </a:p>
          <a:p>
            <a:r>
              <a:rPr lang="en-US" sz="2800"/>
              <a:t> Deliberative control</a:t>
            </a:r>
          </a:p>
        </p:txBody>
      </p:sp>
      <p:pic>
        <p:nvPicPr>
          <p:cNvPr id="23556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905000"/>
            <a:ext cx="2444750" cy="405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4821238"/>
            <a:ext cx="2984500" cy="2036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What’s the problem?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Robot is slow in deliberation</a:t>
            </a:r>
          </a:p>
          <a:p>
            <a:pPr lvl="1"/>
            <a:r>
              <a:rPr lang="en-US"/>
              <a:t>Based on the </a:t>
            </a:r>
            <a:r>
              <a:rPr lang="en-US" sz="3200" i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sense-&gt;plan-&gt;act</a:t>
            </a:r>
            <a:r>
              <a:rPr lang="en-US"/>
              <a:t> (SPA) model </a:t>
            </a:r>
          </a:p>
          <a:p>
            <a:pPr lvl="1"/>
            <a:r>
              <a:rPr lang="en-US"/>
              <a:t>Inherently </a:t>
            </a:r>
            <a:r>
              <a:rPr lang="en-US" u="sng"/>
              <a:t>sequential</a:t>
            </a:r>
          </a:p>
          <a:p>
            <a:pPr lvl="1"/>
            <a:r>
              <a:rPr lang="en-US"/>
              <a:t>Planning requires search, which is slow</a:t>
            </a:r>
          </a:p>
          <a:p>
            <a:pPr lvl="1"/>
            <a:r>
              <a:rPr lang="en-US"/>
              <a:t>Search requires a world model</a:t>
            </a:r>
          </a:p>
          <a:p>
            <a:pPr lvl="1"/>
            <a:r>
              <a:rPr lang="en-US"/>
              <a:t>World models become outdated</a:t>
            </a:r>
          </a:p>
          <a:p>
            <a:pPr lvl="1"/>
            <a:r>
              <a:rPr lang="en-US"/>
              <a:t>Search and planning takes too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2088"/>
            <a:ext cx="3657600" cy="1431925"/>
          </a:xfrm>
        </p:spPr>
        <p:txBody>
          <a:bodyPr/>
          <a:lstStyle/>
          <a:p>
            <a:r>
              <a:rPr lang="en-US"/>
              <a:t>Reactive Systems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5067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Collections of </a:t>
            </a:r>
            <a:r>
              <a:rPr lang="en-US" sz="1800" i="1">
                <a:solidFill>
                  <a:srgbClr val="006600"/>
                </a:solidFill>
              </a:rPr>
              <a:t>sense-act (stimulus-response) rules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600"/>
              <a:t>Inherently </a:t>
            </a:r>
            <a:r>
              <a:rPr lang="en-US" sz="1600" i="1">
                <a:solidFill>
                  <a:srgbClr val="A80000"/>
                </a:solidFill>
              </a:rPr>
              <a:t>concurrent (parallel)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No/minimal state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No memory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Very fast and reactive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Unable to plan ahead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Unable to learn</a:t>
            </a:r>
          </a:p>
          <a:p>
            <a:pPr>
              <a:lnSpc>
                <a:spcPct val="90000"/>
              </a:lnSpc>
            </a:pPr>
            <a:r>
              <a:rPr lang="en-US" sz="1800"/>
              <a:t>Sentinel papers: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Brooks, R. A., Intelligence Without Reason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Brooks, R.A., A robust layered control system for a mobile robot.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52400"/>
            <a:ext cx="4572000" cy="219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551113"/>
            <a:ext cx="4572000" cy="3468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Spectrum of Control </a:t>
            </a:r>
          </a:p>
        </p:txBody>
      </p:sp>
      <p:pic>
        <p:nvPicPr>
          <p:cNvPr id="4813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2209800"/>
            <a:ext cx="7327900" cy="4244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8153400" cy="762000"/>
          </a:xfrm>
        </p:spPr>
        <p:txBody>
          <a:bodyPr/>
          <a:lstStyle/>
          <a:p>
            <a:r>
              <a:rPr lang="en-US"/>
              <a:t>Robots Today</a:t>
            </a:r>
          </a:p>
        </p:txBody>
      </p:sp>
      <p:pic>
        <p:nvPicPr>
          <p:cNvPr id="50179" name="Picture 1027" descr="WABIMA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8450" y="2085975"/>
            <a:ext cx="1881188" cy="2627313"/>
          </a:xfrm>
          <a:prstGeom prst="rect">
            <a:avLst/>
          </a:prstGeom>
          <a:noFill/>
        </p:spPr>
      </p:pic>
      <p:pic>
        <p:nvPicPr>
          <p:cNvPr id="50180" name="Picture 1028" descr="mars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0025" y="4494213"/>
            <a:ext cx="1868488" cy="1479550"/>
          </a:xfrm>
          <a:prstGeom prst="rect">
            <a:avLst/>
          </a:prstGeom>
          <a:noFill/>
        </p:spPr>
      </p:pic>
      <p:pic>
        <p:nvPicPr>
          <p:cNvPr id="50181" name="Picture 1029" descr="nl5_outside_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63" y="4935538"/>
            <a:ext cx="3744912" cy="1684337"/>
          </a:xfrm>
          <a:prstGeom prst="rect">
            <a:avLst/>
          </a:prstGeom>
          <a:noFill/>
        </p:spPr>
      </p:pic>
      <p:pic>
        <p:nvPicPr>
          <p:cNvPr id="50182" name="Picture 1030" descr="icady1_hil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9875" y="2633663"/>
            <a:ext cx="2249488" cy="2046287"/>
          </a:xfrm>
          <a:prstGeom prst="rect">
            <a:avLst/>
          </a:prstGeom>
          <a:noFill/>
        </p:spPr>
      </p:pic>
      <p:pic>
        <p:nvPicPr>
          <p:cNvPr id="50183" name="Picture 1031" descr="sony-dogs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1838" y="1111250"/>
            <a:ext cx="4792662" cy="1154113"/>
          </a:xfrm>
          <a:prstGeom prst="rect">
            <a:avLst/>
          </a:prstGeom>
          <a:noFill/>
        </p:spPr>
      </p:pic>
      <p:pic>
        <p:nvPicPr>
          <p:cNvPr id="50184" name="Picture 1032" descr="frien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2638" y="2765425"/>
            <a:ext cx="1516062" cy="1603375"/>
          </a:xfrm>
          <a:prstGeom prst="rect">
            <a:avLst/>
          </a:prstGeom>
          <a:noFill/>
        </p:spPr>
      </p:pic>
      <p:pic>
        <p:nvPicPr>
          <p:cNvPr id="50185" name="Picture 1033" descr="flo2-person-lar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8000" y="2419350"/>
            <a:ext cx="1246188" cy="2214563"/>
          </a:xfrm>
          <a:prstGeom prst="rect">
            <a:avLst/>
          </a:prstGeom>
          <a:noFill/>
        </p:spPr>
      </p:pic>
      <p:pic>
        <p:nvPicPr>
          <p:cNvPr id="50186" name="Picture 1034" descr="DS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5029200"/>
            <a:ext cx="2173288" cy="1484313"/>
          </a:xfrm>
          <a:prstGeom prst="rect">
            <a:avLst/>
          </a:prstGeom>
          <a:noFill/>
        </p:spPr>
      </p:pic>
      <p:pic>
        <p:nvPicPr>
          <p:cNvPr id="50187" name="Picture 1035" descr="hm_logo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54688" y="517525"/>
            <a:ext cx="1330325" cy="1962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Hybrid Systems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Combine the two extremes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CC0000"/>
                </a:solidFill>
              </a:rPr>
              <a:t>reactive system on the bottom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3333CC"/>
                </a:solidFill>
              </a:rPr>
              <a:t>deliberative system on the top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connected by some </a:t>
            </a:r>
            <a:r>
              <a:rPr lang="en-US" sz="2400">
                <a:solidFill>
                  <a:srgbClr val="FF6600"/>
                </a:solidFill>
              </a:rPr>
              <a:t>intermediate layer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Often called </a:t>
            </a:r>
            <a:r>
              <a:rPr lang="en-US" sz="2800">
                <a:solidFill>
                  <a:srgbClr val="006600"/>
                </a:solidFill>
              </a:rPr>
              <a:t>3-layer systems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006600"/>
                </a:solidFill>
              </a:rPr>
              <a:t> </a:t>
            </a:r>
            <a:r>
              <a:rPr lang="en-US" sz="2800"/>
              <a:t>Layers must operate </a:t>
            </a:r>
            <a:r>
              <a:rPr lang="en-US" sz="2800" i="1">
                <a:solidFill>
                  <a:srgbClr val="A80000"/>
                </a:solidFill>
              </a:rPr>
              <a:t>concurrently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Different </a:t>
            </a:r>
            <a:r>
              <a:rPr lang="en-US" sz="2800" i="1" u="sng"/>
              <a:t>representations and time-scales</a:t>
            </a:r>
            <a:r>
              <a:rPr lang="en-US" sz="2800"/>
              <a:t> between the layers</a:t>
            </a:r>
          </a:p>
          <a:p>
            <a:pPr>
              <a:lnSpc>
                <a:spcPct val="90000"/>
              </a:lnSpc>
            </a:pPr>
            <a:r>
              <a:rPr lang="en-US" sz="2800"/>
              <a:t> The best or worst of both worlds?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Behavior-Based Systems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An alternative to hybrid systems</a:t>
            </a:r>
          </a:p>
          <a:p>
            <a:pPr>
              <a:lnSpc>
                <a:spcPct val="90000"/>
              </a:lnSpc>
            </a:pPr>
            <a:r>
              <a:rPr lang="en-US" sz="2800"/>
              <a:t> Have the same capabilities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the ability to act </a:t>
            </a:r>
            <a:r>
              <a:rPr lang="en-US" sz="2400">
                <a:solidFill>
                  <a:srgbClr val="CC0000"/>
                </a:solidFill>
              </a:rPr>
              <a:t>reactively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the ability to act </a:t>
            </a:r>
            <a:r>
              <a:rPr lang="en-US" sz="2400">
                <a:solidFill>
                  <a:srgbClr val="CC0000"/>
                </a:solidFill>
              </a:rPr>
              <a:t>deliberatively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There is </a:t>
            </a:r>
            <a:r>
              <a:rPr lang="en-US" sz="2800" u="sng">
                <a:solidFill>
                  <a:srgbClr val="3333CC"/>
                </a:solidFill>
              </a:rPr>
              <a:t>no intermediate layer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A </a:t>
            </a:r>
            <a:r>
              <a:rPr lang="en-US" sz="2800" u="sng">
                <a:solidFill>
                  <a:srgbClr val="006600"/>
                </a:solidFill>
              </a:rPr>
              <a:t>unified, consistent representation</a:t>
            </a:r>
            <a:r>
              <a:rPr lang="en-US" sz="2800"/>
              <a:t> is used in the whole system=&gt; </a:t>
            </a:r>
            <a:r>
              <a:rPr lang="en-US" sz="2800" i="1">
                <a:solidFill>
                  <a:srgbClr val="A80000"/>
                </a:solidFill>
              </a:rPr>
              <a:t>concurrent</a:t>
            </a:r>
            <a:r>
              <a:rPr lang="en-US" sz="2800"/>
              <a:t> </a:t>
            </a:r>
            <a:r>
              <a:rPr lang="en-US" sz="2800" i="1">
                <a:solidFill>
                  <a:srgbClr val="FF6600"/>
                </a:solidFill>
              </a:rPr>
              <a:t>behaviors</a:t>
            </a:r>
          </a:p>
          <a:p>
            <a:pPr>
              <a:lnSpc>
                <a:spcPct val="90000"/>
              </a:lnSpc>
            </a:pPr>
            <a:r>
              <a:rPr lang="en-US" sz="2800"/>
              <a:t> That resolves issues of time-scale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So, are we done?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>
                <a:solidFill>
                  <a:srgbClr val="3333CC"/>
                </a:solidFill>
              </a:rPr>
              <a:t>Sensors</a:t>
            </a:r>
            <a:r>
              <a:rPr lang="en-US" sz="2800"/>
              <a:t> are limited and crude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CC0000"/>
                </a:solidFill>
              </a:rPr>
              <a:t>Effectors</a:t>
            </a:r>
            <a:r>
              <a:rPr lang="en-US" sz="2800"/>
              <a:t> are limited and crude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FF6600"/>
                </a:solidFill>
              </a:rPr>
              <a:t>State</a:t>
            </a:r>
            <a:r>
              <a:rPr lang="en-US" sz="2800"/>
              <a:t> (internal and external, but mostly external) is partially-observable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006600"/>
                </a:solidFill>
              </a:rPr>
              <a:t>Environment</a:t>
            </a:r>
            <a:r>
              <a:rPr lang="en-US" sz="2800"/>
              <a:t> is dynamic (changing over time)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006600"/>
                </a:solidFill>
              </a:rPr>
              <a:t>Environment</a:t>
            </a:r>
            <a:r>
              <a:rPr lang="en-US" sz="2800"/>
              <a:t> is full of potentially-useful (and useless)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Nature of Sensor Data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824038" y="6246813"/>
            <a:ext cx="23701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b="1">
                <a:solidFill>
                  <a:srgbClr val="32A470"/>
                </a:solidFill>
                <a:latin typeface="Arial" charset="0"/>
                <a:ea typeface="Arial" charset="0"/>
                <a:cs typeface="Arial" charset="0"/>
              </a:rPr>
              <a:t>Odometry Data</a:t>
            </a:r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5534025" y="2552700"/>
            <a:ext cx="3457575" cy="4152900"/>
            <a:chOff x="3246" y="1128"/>
            <a:chExt cx="2178" cy="2616"/>
          </a:xfrm>
        </p:grpSpPr>
        <p:pic>
          <p:nvPicPr>
            <p:cNvPr id="51205" name="Picture 5" descr="sonar-sc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6" y="1128"/>
              <a:ext cx="2178" cy="2184"/>
            </a:xfrm>
            <a:prstGeom prst="rect">
              <a:avLst/>
            </a:prstGeom>
            <a:noFill/>
          </p:spPr>
        </p:pic>
        <p:sp>
          <p:nvSpPr>
            <p:cNvPr id="51206" name="Text Box 6"/>
            <p:cNvSpPr txBox="1">
              <a:spLocks noChangeArrowheads="1"/>
            </p:cNvSpPr>
            <p:nvPr/>
          </p:nvSpPr>
          <p:spPr bwMode="auto">
            <a:xfrm>
              <a:off x="3552" y="3456"/>
              <a:ext cx="1173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32A470"/>
                  </a:solidFill>
                  <a:latin typeface="Arial" charset="0"/>
                  <a:ea typeface="Arial" charset="0"/>
                  <a:cs typeface="Arial" charset="0"/>
                </a:rPr>
                <a:t>Range Data</a:t>
              </a:r>
            </a:p>
          </p:txBody>
        </p:sp>
      </p:grpSp>
      <p:pic>
        <p:nvPicPr>
          <p:cNvPr id="51207" name="Picture 7" descr="odometry-pat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425" y="2020888"/>
            <a:ext cx="4600575" cy="3998912"/>
          </a:xfrm>
          <a:prstGeom prst="rect">
            <a:avLst/>
          </a:prstGeom>
          <a:noFill/>
        </p:spPr>
      </p:pic>
      <p:pic>
        <p:nvPicPr>
          <p:cNvPr id="51208" name="Picture 8" descr="laser-sca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2590800"/>
            <a:ext cx="33528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Probabilistic Robotics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Address the fundamental problem of robotics i.e. </a:t>
            </a:r>
            <a:r>
              <a:rPr lang="en-US" sz="2000" i="1"/>
              <a:t>how to combat uncertainty </a:t>
            </a:r>
            <a:r>
              <a:rPr lang="en-US" sz="2000"/>
              <a:t>using the tools of probability theory</a:t>
            </a:r>
          </a:p>
          <a:p>
            <a:pPr>
              <a:lnSpc>
                <a:spcPct val="90000"/>
              </a:lnSpc>
            </a:pPr>
            <a:r>
              <a:rPr lang="en-US" sz="2000"/>
              <a:t>The need to model errors from sensors, actuators, and dynamic environment.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524000" y="3581400"/>
          <a:ext cx="6705600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3" imgW="2641320" imgH="1028520" progId="">
                  <p:embed/>
                </p:oleObj>
              </mc:Choice>
              <mc:Fallback>
                <p:oleObj name="Equation" r:id="rId3" imgW="2641320" imgH="10285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81400"/>
                        <a:ext cx="6705600" cy="26082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Bayesian Updating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819400"/>
            <a:ext cx="8110537" cy="91440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>
                <a:solidFill>
                  <a:schemeClr val="folHlink"/>
                </a:solidFill>
                <a:ea typeface="Arial" charset="0"/>
                <a:cs typeface="Arial" charset="0"/>
              </a:rPr>
              <a:t>Markov assumption</a:t>
            </a:r>
            <a:r>
              <a:rPr lang="en-US" sz="2400">
                <a:ea typeface="Arial" charset="0"/>
                <a:cs typeface="Arial" charset="0"/>
              </a:rPr>
              <a:t>: </a:t>
            </a:r>
            <a:r>
              <a:rPr lang="de-DE" sz="2400">
                <a:ea typeface="Arial" charset="0"/>
                <a:cs typeface="Arial" charset="0"/>
              </a:rPr>
              <a:t>z</a:t>
            </a:r>
            <a:r>
              <a:rPr lang="en-US" sz="2400" i="1" baseline="-25000">
                <a:ea typeface="Arial" charset="0"/>
                <a:cs typeface="Arial" charset="0"/>
              </a:rPr>
              <a:t>n</a:t>
            </a:r>
            <a:r>
              <a:rPr lang="en-US" sz="2400" i="1">
                <a:ea typeface="Arial" charset="0"/>
                <a:cs typeface="Arial" charset="0"/>
              </a:rPr>
              <a:t> </a:t>
            </a:r>
            <a:r>
              <a:rPr lang="en-US" sz="2400">
                <a:ea typeface="Arial" charset="0"/>
                <a:cs typeface="Arial" charset="0"/>
              </a:rPr>
              <a:t>is </a:t>
            </a:r>
            <a:r>
              <a:rPr lang="en-US" sz="2400">
                <a:solidFill>
                  <a:schemeClr val="folHlink"/>
                </a:solidFill>
                <a:ea typeface="Arial" charset="0"/>
                <a:cs typeface="Arial" charset="0"/>
              </a:rPr>
              <a:t>independent</a:t>
            </a:r>
            <a:r>
              <a:rPr lang="en-US" sz="2400">
                <a:ea typeface="Arial" charset="0"/>
                <a:cs typeface="Arial" charset="0"/>
              </a:rPr>
              <a:t> of</a:t>
            </a:r>
            <a:r>
              <a:rPr lang="en-US" sz="2400" i="1">
                <a:ea typeface="Arial" charset="0"/>
                <a:cs typeface="Arial" charset="0"/>
              </a:rPr>
              <a:t> z</a:t>
            </a:r>
            <a:r>
              <a:rPr lang="en-US" sz="2400" i="1" baseline="-25000">
                <a:ea typeface="Arial" charset="0"/>
                <a:cs typeface="Arial" charset="0"/>
              </a:rPr>
              <a:t>1</a:t>
            </a:r>
            <a:r>
              <a:rPr lang="en-US" sz="2400" i="1">
                <a:ea typeface="Arial" charset="0"/>
                <a:cs typeface="Arial" charset="0"/>
              </a:rPr>
              <a:t>,...,z</a:t>
            </a:r>
            <a:r>
              <a:rPr lang="en-US" sz="2400" i="1" baseline="-25000">
                <a:ea typeface="Arial" charset="0"/>
                <a:cs typeface="Arial" charset="0"/>
              </a:rPr>
              <a:t>n-1</a:t>
            </a:r>
            <a:r>
              <a:rPr lang="en-US" sz="2400" i="1">
                <a:ea typeface="Arial" charset="0"/>
                <a:cs typeface="Arial" charset="0"/>
              </a:rPr>
              <a:t> </a:t>
            </a:r>
            <a:r>
              <a:rPr lang="en-US" sz="2400">
                <a:ea typeface="Arial" charset="0"/>
                <a:cs typeface="Arial" charset="0"/>
              </a:rPr>
              <a:t>if we know </a:t>
            </a:r>
            <a:r>
              <a:rPr lang="en-US" sz="2400" i="1">
                <a:ea typeface="Arial" charset="0"/>
                <a:cs typeface="Arial" charset="0"/>
              </a:rPr>
              <a:t>x.</a:t>
            </a:r>
            <a:endParaRPr lang="en-US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1143000" y="1981200"/>
          <a:ext cx="6875463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Equation" r:id="rId3" imgW="3238200" imgH="419040" progId="">
                  <p:embed/>
                </p:oleObj>
              </mc:Choice>
              <mc:Fallback>
                <p:oleObj name="Equation" r:id="rId3" imgW="3238200" imgH="419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81200"/>
                        <a:ext cx="6875463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1066800" y="3733800"/>
          <a:ext cx="6418263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Equation" r:id="rId5" imgW="2654280" imgH="1079280" progId="">
                  <p:embed/>
                </p:oleObj>
              </mc:Choice>
              <mc:Fallback>
                <p:oleObj name="Equation" r:id="rId5" imgW="2654280" imgH="10792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733800"/>
                        <a:ext cx="6418263" cy="261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Localization</a:t>
            </a:r>
          </a:p>
        </p:txBody>
      </p:sp>
      <p:pic>
        <p:nvPicPr>
          <p:cNvPr id="49155" name="Picture 3" descr="C:\Documents and Settings\beobot\Desktop\desktop stuff\CS445\video\lectures\global-floor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57400"/>
            <a:ext cx="6057900" cy="447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Navigation Challenges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ea typeface="ＭＳ Ｐゴシック" charset="-128"/>
                <a:cs typeface="ＭＳ Ｐゴシック" charset="-128"/>
              </a:rPr>
              <a:t>Moving from place to place</a:t>
            </a:r>
          </a:p>
          <a:p>
            <a:endParaRPr lang="en-US" sz="3200">
              <a:ea typeface="ＭＳ Ｐゴシック" charset="-128"/>
              <a:cs typeface="ＭＳ Ｐゴシック" charset="-128"/>
            </a:endParaRPr>
          </a:p>
          <a:p>
            <a:r>
              <a:rPr lang="en-US" sz="3200">
                <a:ea typeface="ＭＳ Ｐゴシック" charset="-128"/>
                <a:cs typeface="ＭＳ Ｐゴシック" charset="-128"/>
              </a:rPr>
              <a:t>Why is navigation hard?</a:t>
            </a:r>
          </a:p>
          <a:p>
            <a:pPr lvl="1"/>
            <a:r>
              <a:rPr lang="en-US" sz="2800"/>
              <a:t>Limitations and errors in sensing</a:t>
            </a:r>
          </a:p>
          <a:p>
            <a:pPr lvl="1"/>
            <a:r>
              <a:rPr lang="en-US" sz="2800"/>
              <a:t>Uncertainty in localization (where am I?)</a:t>
            </a:r>
          </a:p>
          <a:p>
            <a:pPr lvl="1"/>
            <a:r>
              <a:rPr lang="en-US" sz="2800"/>
              <a:t>Uncertainty in map or no map</a:t>
            </a:r>
          </a:p>
          <a:p>
            <a:pPr lvl="1"/>
            <a:r>
              <a:rPr lang="en-US" sz="2800"/>
              <a:t>Uncertainty in actuation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/Volumes/Users/itti/Movies/Class/grand-challenge-laser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6688" y="0"/>
            <a:ext cx="8810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40" fill="hold"/>
                                        <p:tgtEl>
                                          <p:spTgt spid="18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4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3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/Volumes/Users/itti/Movies/Class/thrun-urban-localize1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7" fill="hold"/>
                                        <p:tgtEl>
                                          <p:spTgt spid="19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4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4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5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Robots Today: Anthropomorphic</a:t>
            </a:r>
          </a:p>
        </p:txBody>
      </p:sp>
      <p:pic>
        <p:nvPicPr>
          <p:cNvPr id="58371" name="Picture 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2400" y="1828800"/>
            <a:ext cx="6477000" cy="4857750"/>
          </a:xfrm>
          <a:prstGeom prst="rect">
            <a:avLst/>
          </a:prstGeom>
          <a:noFill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0525" y="0"/>
            <a:ext cx="24034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5600" y="1981200"/>
            <a:ext cx="2438400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85100" y="3886200"/>
            <a:ext cx="1358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3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8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37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8371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Navigation Involves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00250"/>
            <a:ext cx="7467600" cy="4781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Localization</a:t>
            </a:r>
          </a:p>
          <a:p>
            <a:pPr>
              <a:lnSpc>
                <a:spcPct val="80000"/>
              </a:lnSpc>
            </a:pP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Path planning</a:t>
            </a:r>
          </a:p>
          <a:p>
            <a:pPr>
              <a:lnSpc>
                <a:spcPct val="80000"/>
              </a:lnSpc>
            </a:pP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Search / coverage</a:t>
            </a:r>
          </a:p>
          <a:p>
            <a:pPr>
              <a:lnSpc>
                <a:spcPct val="80000"/>
              </a:lnSpc>
            </a:pP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Mapping</a:t>
            </a:r>
          </a:p>
          <a:p>
            <a:pPr>
              <a:lnSpc>
                <a:spcPct val="80000"/>
              </a:lnSpc>
            </a:pP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ea typeface="ＭＳ Ｐゴシック" charset="-128"/>
                <a:cs typeface="ＭＳ Ｐゴシック" charset="-128"/>
              </a:rPr>
              <a:t>Simultaneous Localization and Mapping (SLAM)</a:t>
            </a:r>
            <a:endParaRPr lang="en-US" sz="2000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Localization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ea typeface="ＭＳ Ｐゴシック" charset="-128"/>
                <a:cs typeface="ＭＳ Ｐゴシック" charset="-128"/>
              </a:rPr>
              <a:t>Have a map of the world, need to figure out where you are on the map.</a:t>
            </a:r>
          </a:p>
          <a:p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Can use:</a:t>
            </a:r>
          </a:p>
          <a:p>
            <a:pPr lvl="1"/>
            <a:r>
              <a:rPr lang="en-US" sz="2000" dirty="0"/>
              <a:t>Global knowledge - GPS</a:t>
            </a:r>
          </a:p>
          <a:p>
            <a:pPr lvl="1"/>
            <a:r>
              <a:rPr lang="en-US" sz="2000" dirty="0"/>
              <a:t>Dead-reckoning - </a:t>
            </a:r>
            <a:r>
              <a:rPr lang="en-US" sz="2000" dirty="0" err="1"/>
              <a:t>odometry</a:t>
            </a:r>
            <a:endParaRPr lang="en-US" sz="2000" dirty="0"/>
          </a:p>
          <a:p>
            <a:pPr lvl="1"/>
            <a:r>
              <a:rPr lang="en-US" sz="2000" dirty="0"/>
              <a:t>Landmark detection</a:t>
            </a:r>
          </a:p>
          <a:p>
            <a:pPr lvl="1"/>
            <a:endParaRPr lang="en-US" sz="2000" dirty="0"/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Problems:</a:t>
            </a:r>
          </a:p>
          <a:p>
            <a:pPr lvl="1"/>
            <a:r>
              <a:rPr lang="en-US" sz="2000" dirty="0"/>
              <a:t>Estimation process is indirect</a:t>
            </a:r>
          </a:p>
          <a:p>
            <a:pPr lvl="1"/>
            <a:r>
              <a:rPr lang="en-US" sz="2000" dirty="0"/>
              <a:t>Measurements are noisy</a:t>
            </a:r>
          </a:p>
          <a:p>
            <a:pPr lvl="1"/>
            <a:r>
              <a:rPr lang="en-US" sz="2000" dirty="0"/>
              <a:t>Measurements are not always available 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2438400"/>
            <a:ext cx="1928813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Landmark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57400"/>
            <a:ext cx="7696200" cy="5410200"/>
          </a:xfrm>
        </p:spPr>
        <p:txBody>
          <a:bodyPr/>
          <a:lstStyle/>
          <a:p>
            <a:r>
              <a:rPr lang="en-US" sz="1800" dirty="0">
                <a:ea typeface="ＭＳ Ｐゴシック" charset="-128"/>
                <a:cs typeface="ＭＳ Ｐゴシック" charset="-128"/>
              </a:rPr>
              <a:t>Compare view of world as perceived by sensors to stored world model - try to find a match</a:t>
            </a:r>
          </a:p>
          <a:p>
            <a:endParaRPr lang="en-US" sz="1800" dirty="0">
              <a:ea typeface="ＭＳ Ｐゴシック" charset="-128"/>
              <a:cs typeface="ＭＳ Ｐゴシック" charset="-128"/>
            </a:endParaRPr>
          </a:p>
          <a:p>
            <a:r>
              <a:rPr lang="en-US" sz="1800" dirty="0">
                <a:ea typeface="ＭＳ Ｐゴシック" charset="-128"/>
                <a:cs typeface="ＭＳ Ｐゴシック" charset="-128"/>
              </a:rPr>
              <a:t>Examples:</a:t>
            </a:r>
          </a:p>
          <a:p>
            <a:pPr lvl="1"/>
            <a:r>
              <a:rPr lang="en-US" sz="1600" dirty="0"/>
              <a:t>Laser scans - scan matching</a:t>
            </a:r>
          </a:p>
          <a:p>
            <a:pPr lvl="1"/>
            <a:r>
              <a:rPr lang="en-US" sz="1600" dirty="0"/>
              <a:t>Vision - visual landmarks</a:t>
            </a:r>
          </a:p>
          <a:p>
            <a:pPr lvl="1"/>
            <a:endParaRPr lang="en-US" sz="1600" dirty="0"/>
          </a:p>
          <a:p>
            <a:r>
              <a:rPr lang="en-US" sz="1800" dirty="0">
                <a:ea typeface="ＭＳ Ｐゴシック" charset="-128"/>
                <a:cs typeface="ＭＳ Ｐゴシック" charset="-128"/>
              </a:rPr>
              <a:t>Problems:	</a:t>
            </a:r>
          </a:p>
          <a:p>
            <a:pPr lvl="1"/>
            <a:r>
              <a:rPr lang="en-US" sz="1600" dirty="0"/>
              <a:t>Output from sensors needs to match the format of the world model representation. (</a:t>
            </a:r>
            <a:r>
              <a:rPr lang="en-US" sz="1600" dirty="0" err="1"/>
              <a:t>eg</a:t>
            </a:r>
            <a:r>
              <a:rPr lang="en-US" sz="1600" dirty="0"/>
              <a:t> difficult to use vision to match to a sonar-built map)</a:t>
            </a:r>
          </a:p>
          <a:p>
            <a:pPr lvl="1"/>
            <a:r>
              <a:rPr lang="en-US" sz="1600" dirty="0"/>
              <a:t>Data association - may parts of the environment look the same</a:t>
            </a:r>
          </a:p>
          <a:p>
            <a:pPr lvl="1"/>
            <a:r>
              <a:rPr lang="en-US" sz="1600" dirty="0"/>
              <a:t>Environment changes - world model becomes outdated (e.g., change in lighting -&gt; shadows change -&gt; vision problems)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Path Planning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ＭＳ Ｐゴシック" charset="-128"/>
                <a:cs typeface="ＭＳ Ｐゴシック" charset="-128"/>
              </a:rPr>
              <a:t>Finding a route from start to goal location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Need a map / world model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Need localization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World is often represented as a graph (topological map)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Use graph search techniques to find path (e.g., A*)</a:t>
            </a:r>
          </a:p>
          <a:p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Problems:</a:t>
            </a:r>
          </a:p>
          <a:p>
            <a:pPr lvl="1"/>
            <a:r>
              <a:rPr lang="en-US" sz="2000" dirty="0"/>
              <a:t>Searching is slow</a:t>
            </a:r>
          </a:p>
          <a:p>
            <a:pPr lvl="1"/>
            <a:r>
              <a:rPr lang="en-US" sz="2000" dirty="0"/>
              <a:t>Dynamic environment -&gt; world model outdated -&gt; need to detect changes and re-plan new route.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Planning Example - PRM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Probabilistic Roadmaps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0" y="4648200"/>
            <a:ext cx="1447800" cy="1371600"/>
            <a:chOff x="1008" y="2832"/>
            <a:chExt cx="912" cy="864"/>
          </a:xfrm>
        </p:grpSpPr>
        <p:sp>
          <p:nvSpPr>
            <p:cNvPr id="24642" name="Rectangle 6"/>
            <p:cNvSpPr>
              <a:spLocks noChangeArrowheads="1"/>
            </p:cNvSpPr>
            <p:nvPr/>
          </p:nvSpPr>
          <p:spPr bwMode="auto">
            <a:xfrm>
              <a:off x="1776" y="3312"/>
              <a:ext cx="144" cy="384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3" name="Rectangle 7"/>
            <p:cNvSpPr>
              <a:spLocks noChangeArrowheads="1"/>
            </p:cNvSpPr>
            <p:nvPr/>
          </p:nvSpPr>
          <p:spPr bwMode="auto">
            <a:xfrm>
              <a:off x="1296" y="2832"/>
              <a:ext cx="384" cy="288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4" name="Rectangle 8"/>
            <p:cNvSpPr>
              <a:spLocks noChangeArrowheads="1"/>
            </p:cNvSpPr>
            <p:nvPr/>
          </p:nvSpPr>
          <p:spPr bwMode="auto">
            <a:xfrm>
              <a:off x="1008" y="3360"/>
              <a:ext cx="96" cy="336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1097" name="Line 9"/>
          <p:cNvSpPr>
            <a:spLocks noChangeShapeType="1"/>
          </p:cNvSpPr>
          <p:nvPr/>
        </p:nvSpPr>
        <p:spPr bwMode="auto">
          <a:xfrm flipH="1">
            <a:off x="2705100" y="4978400"/>
            <a:ext cx="69850" cy="24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098" name="Line 10"/>
          <p:cNvSpPr>
            <a:spLocks noChangeShapeType="1"/>
          </p:cNvSpPr>
          <p:nvPr/>
        </p:nvSpPr>
        <p:spPr bwMode="auto">
          <a:xfrm flipV="1">
            <a:off x="4616450" y="4749800"/>
            <a:ext cx="298450" cy="63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099" name="Line 11"/>
          <p:cNvSpPr>
            <a:spLocks noChangeShapeType="1"/>
          </p:cNvSpPr>
          <p:nvPr/>
        </p:nvSpPr>
        <p:spPr bwMode="auto">
          <a:xfrm>
            <a:off x="2717800" y="5232400"/>
            <a:ext cx="279400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0" name="Line 12"/>
          <p:cNvSpPr>
            <a:spLocks noChangeShapeType="1"/>
          </p:cNvSpPr>
          <p:nvPr/>
        </p:nvSpPr>
        <p:spPr bwMode="auto">
          <a:xfrm flipV="1">
            <a:off x="2844800" y="5353050"/>
            <a:ext cx="184150" cy="40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1" name="Line 13"/>
          <p:cNvSpPr>
            <a:spLocks noChangeShapeType="1"/>
          </p:cNvSpPr>
          <p:nvPr/>
        </p:nvSpPr>
        <p:spPr bwMode="auto">
          <a:xfrm flipH="1" flipV="1">
            <a:off x="3238500" y="4845050"/>
            <a:ext cx="19050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2" name="Line 14"/>
          <p:cNvSpPr>
            <a:spLocks noChangeShapeType="1"/>
          </p:cNvSpPr>
          <p:nvPr/>
        </p:nvSpPr>
        <p:spPr bwMode="auto">
          <a:xfrm flipV="1">
            <a:off x="3397250" y="5264150"/>
            <a:ext cx="3175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3" name="Line 15"/>
          <p:cNvSpPr>
            <a:spLocks noChangeShapeType="1"/>
          </p:cNvSpPr>
          <p:nvPr/>
        </p:nvSpPr>
        <p:spPr bwMode="auto">
          <a:xfrm flipV="1">
            <a:off x="3384550" y="5492750"/>
            <a:ext cx="43180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4" name="Line 16"/>
          <p:cNvSpPr>
            <a:spLocks noChangeShapeType="1"/>
          </p:cNvSpPr>
          <p:nvPr/>
        </p:nvSpPr>
        <p:spPr bwMode="auto">
          <a:xfrm>
            <a:off x="3810000" y="5492750"/>
            <a:ext cx="34925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5" name="Line 17"/>
          <p:cNvSpPr>
            <a:spLocks noChangeShapeType="1"/>
          </p:cNvSpPr>
          <p:nvPr/>
        </p:nvSpPr>
        <p:spPr bwMode="auto">
          <a:xfrm flipH="1" flipV="1">
            <a:off x="4108450" y="5251450"/>
            <a:ext cx="50800" cy="438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6" name="Line 18"/>
          <p:cNvSpPr>
            <a:spLocks noChangeShapeType="1"/>
          </p:cNvSpPr>
          <p:nvPr/>
        </p:nvSpPr>
        <p:spPr bwMode="auto">
          <a:xfrm flipV="1">
            <a:off x="4584700" y="4775200"/>
            <a:ext cx="25400" cy="336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7" name="Line 19"/>
          <p:cNvSpPr>
            <a:spLocks noChangeShapeType="1"/>
          </p:cNvSpPr>
          <p:nvPr/>
        </p:nvSpPr>
        <p:spPr bwMode="auto">
          <a:xfrm>
            <a:off x="4572000" y="5118100"/>
            <a:ext cx="349250" cy="25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8" name="Line 20"/>
          <p:cNvSpPr>
            <a:spLocks noChangeShapeType="1"/>
          </p:cNvSpPr>
          <p:nvPr/>
        </p:nvSpPr>
        <p:spPr bwMode="auto">
          <a:xfrm flipH="1">
            <a:off x="4610100" y="5365750"/>
            <a:ext cx="311150" cy="38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9" name="Line 21"/>
          <p:cNvSpPr>
            <a:spLocks noChangeShapeType="1"/>
          </p:cNvSpPr>
          <p:nvPr/>
        </p:nvSpPr>
        <p:spPr bwMode="auto">
          <a:xfrm flipV="1">
            <a:off x="4622800" y="5753100"/>
            <a:ext cx="45085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0" name="Line 22"/>
          <p:cNvSpPr>
            <a:spLocks noChangeShapeType="1"/>
          </p:cNvSpPr>
          <p:nvPr/>
        </p:nvSpPr>
        <p:spPr bwMode="auto">
          <a:xfrm flipH="1" flipV="1">
            <a:off x="4908550" y="5384800"/>
            <a:ext cx="171450" cy="374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1" name="Line 23"/>
          <p:cNvSpPr>
            <a:spLocks noChangeShapeType="1"/>
          </p:cNvSpPr>
          <p:nvPr/>
        </p:nvSpPr>
        <p:spPr bwMode="auto">
          <a:xfrm>
            <a:off x="3429000" y="5257800"/>
            <a:ext cx="381000" cy="228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2" name="Line 24"/>
          <p:cNvSpPr>
            <a:spLocks noChangeShapeType="1"/>
          </p:cNvSpPr>
          <p:nvPr/>
        </p:nvSpPr>
        <p:spPr bwMode="auto">
          <a:xfrm flipV="1">
            <a:off x="3810000" y="5257800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3" name="Line 25"/>
          <p:cNvSpPr>
            <a:spLocks noChangeShapeType="1"/>
          </p:cNvSpPr>
          <p:nvPr/>
        </p:nvSpPr>
        <p:spPr bwMode="auto">
          <a:xfrm flipV="1">
            <a:off x="4140200" y="5105400"/>
            <a:ext cx="431800" cy="152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4" name="Line 26"/>
          <p:cNvSpPr>
            <a:spLocks noChangeShapeType="1"/>
          </p:cNvSpPr>
          <p:nvPr/>
        </p:nvSpPr>
        <p:spPr bwMode="auto">
          <a:xfrm flipV="1">
            <a:off x="3048000" y="5257800"/>
            <a:ext cx="381000" cy="952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1447800" y="2438400"/>
            <a:ext cx="7620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800" b="0">
                <a:latin typeface="Arial" charset="0"/>
              </a:rPr>
              <a:t>Map Building Phase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>
                <a:latin typeface="Arial" charset="0"/>
                <a:ea typeface="ＭＳ Ｐゴシック" charset="-128"/>
                <a:cs typeface="ＭＳ Ｐゴシック" charset="-128"/>
              </a:rPr>
              <a:t>Randomly add nodes to C</a:t>
            </a:r>
            <a:r>
              <a:rPr lang="en-US" sz="1600" b="0" baseline="-25000">
                <a:latin typeface="Arial" charset="0"/>
                <a:ea typeface="ＭＳ Ｐゴシック" charset="-128"/>
                <a:cs typeface="ＭＳ Ｐゴシック" charset="-128"/>
              </a:rPr>
              <a:t>free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>
                <a:latin typeface="Arial" charset="0"/>
                <a:ea typeface="ＭＳ Ｐゴシック" charset="-128"/>
                <a:cs typeface="ＭＳ Ｐゴシック" charset="-128"/>
              </a:rPr>
              <a:t>Attempt to connect to other nodes (local planner)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endParaRPr lang="en-US" sz="1600" b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600" name="Rectangle 28"/>
          <p:cNvSpPr>
            <a:spLocks noChangeArrowheads="1"/>
          </p:cNvSpPr>
          <p:nvPr/>
        </p:nvSpPr>
        <p:spPr bwMode="auto">
          <a:xfrm>
            <a:off x="1447800" y="3519488"/>
            <a:ext cx="518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800" b="0" dirty="0">
                <a:latin typeface="Arial" charset="0"/>
              </a:rPr>
              <a:t>Query Phase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 dirty="0">
                <a:latin typeface="Arial" charset="0"/>
                <a:ea typeface="ＭＳ Ｐゴシック" charset="-128"/>
                <a:cs typeface="ＭＳ Ｐゴシック" charset="-128"/>
              </a:rPr>
              <a:t>Connect start and goal to map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 dirty="0">
                <a:latin typeface="Arial" charset="0"/>
                <a:ea typeface="ＭＳ Ｐゴシック" charset="-128"/>
                <a:cs typeface="ＭＳ Ｐゴシック" charset="-128"/>
              </a:rPr>
              <a:t>Use A* to find path from start to goal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endParaRPr lang="en-US" sz="1600" b="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1117" name="Rectangle 29"/>
          <p:cNvSpPr>
            <a:spLocks noChangeArrowheads="1"/>
          </p:cNvSpPr>
          <p:nvPr/>
        </p:nvSpPr>
        <p:spPr bwMode="auto">
          <a:xfrm>
            <a:off x="2438400" y="4495800"/>
            <a:ext cx="2895600" cy="16002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8" name="Oval 30"/>
          <p:cNvSpPr>
            <a:spLocks noChangeArrowheads="1"/>
          </p:cNvSpPr>
          <p:nvPr/>
        </p:nvSpPr>
        <p:spPr bwMode="auto">
          <a:xfrm>
            <a:off x="2971800" y="5334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9" name="Oval 31"/>
          <p:cNvSpPr>
            <a:spLocks noChangeArrowheads="1"/>
          </p:cNvSpPr>
          <p:nvPr/>
        </p:nvSpPr>
        <p:spPr bwMode="auto">
          <a:xfrm>
            <a:off x="3390900" y="52197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0" name="Oval 32"/>
          <p:cNvSpPr>
            <a:spLocks noChangeArrowheads="1"/>
          </p:cNvSpPr>
          <p:nvPr/>
        </p:nvSpPr>
        <p:spPr bwMode="auto">
          <a:xfrm>
            <a:off x="3771900" y="54483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1" name="Oval 33"/>
          <p:cNvSpPr>
            <a:spLocks noChangeArrowheads="1"/>
          </p:cNvSpPr>
          <p:nvPr/>
        </p:nvSpPr>
        <p:spPr bwMode="auto">
          <a:xfrm>
            <a:off x="4076700" y="52197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2" name="Oval 34"/>
          <p:cNvSpPr>
            <a:spLocks noChangeArrowheads="1"/>
          </p:cNvSpPr>
          <p:nvPr/>
        </p:nvSpPr>
        <p:spPr bwMode="auto">
          <a:xfrm>
            <a:off x="45720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3" name="Oval 35"/>
          <p:cNvSpPr>
            <a:spLocks noChangeArrowheads="1"/>
          </p:cNvSpPr>
          <p:nvPr/>
        </p:nvSpPr>
        <p:spPr bwMode="auto">
          <a:xfrm>
            <a:off x="4533900" y="50673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4" name="Oval 36"/>
          <p:cNvSpPr>
            <a:spLocks noChangeArrowheads="1"/>
          </p:cNvSpPr>
          <p:nvPr/>
        </p:nvSpPr>
        <p:spPr bwMode="auto">
          <a:xfrm>
            <a:off x="50292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5" name="Oval 37"/>
          <p:cNvSpPr>
            <a:spLocks noChangeArrowheads="1"/>
          </p:cNvSpPr>
          <p:nvPr/>
        </p:nvSpPr>
        <p:spPr bwMode="auto">
          <a:xfrm>
            <a:off x="4876800" y="5334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6" name="Oval 38"/>
          <p:cNvSpPr>
            <a:spLocks noChangeArrowheads="1"/>
          </p:cNvSpPr>
          <p:nvPr/>
        </p:nvSpPr>
        <p:spPr bwMode="auto">
          <a:xfrm>
            <a:off x="28194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7" name="Oval 39"/>
          <p:cNvSpPr>
            <a:spLocks noChangeArrowheads="1"/>
          </p:cNvSpPr>
          <p:nvPr/>
        </p:nvSpPr>
        <p:spPr bwMode="auto">
          <a:xfrm>
            <a:off x="2895600" y="47244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8" name="Oval 40"/>
          <p:cNvSpPr>
            <a:spLocks noChangeArrowheads="1"/>
          </p:cNvSpPr>
          <p:nvPr/>
        </p:nvSpPr>
        <p:spPr bwMode="auto">
          <a:xfrm>
            <a:off x="4038600" y="45720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9" name="Oval 41"/>
          <p:cNvSpPr>
            <a:spLocks noChangeArrowheads="1"/>
          </p:cNvSpPr>
          <p:nvPr/>
        </p:nvSpPr>
        <p:spPr bwMode="auto">
          <a:xfrm>
            <a:off x="3581400" y="47244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0" name="Oval 42"/>
          <p:cNvSpPr>
            <a:spLocks noChangeArrowheads="1"/>
          </p:cNvSpPr>
          <p:nvPr/>
        </p:nvSpPr>
        <p:spPr bwMode="auto">
          <a:xfrm>
            <a:off x="3276600" y="49530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1" name="Oval 43"/>
          <p:cNvSpPr>
            <a:spLocks noChangeArrowheads="1"/>
          </p:cNvSpPr>
          <p:nvPr/>
        </p:nvSpPr>
        <p:spPr bwMode="auto">
          <a:xfrm>
            <a:off x="3352800" y="56388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2" name="Oval 44"/>
          <p:cNvSpPr>
            <a:spLocks noChangeArrowheads="1"/>
          </p:cNvSpPr>
          <p:nvPr/>
        </p:nvSpPr>
        <p:spPr bwMode="auto">
          <a:xfrm>
            <a:off x="4114800" y="56388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3" name="Oval 45"/>
          <p:cNvSpPr>
            <a:spLocks noChangeArrowheads="1"/>
          </p:cNvSpPr>
          <p:nvPr/>
        </p:nvSpPr>
        <p:spPr bwMode="auto">
          <a:xfrm>
            <a:off x="2667000" y="51816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4" name="Oval 46"/>
          <p:cNvSpPr>
            <a:spLocks noChangeArrowheads="1"/>
          </p:cNvSpPr>
          <p:nvPr/>
        </p:nvSpPr>
        <p:spPr bwMode="auto">
          <a:xfrm>
            <a:off x="3200400" y="48006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5" name="Oval 47"/>
          <p:cNvSpPr>
            <a:spLocks noChangeArrowheads="1"/>
          </p:cNvSpPr>
          <p:nvPr/>
        </p:nvSpPr>
        <p:spPr bwMode="auto">
          <a:xfrm>
            <a:off x="4572000" y="47244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6" name="Oval 48"/>
          <p:cNvSpPr>
            <a:spLocks noChangeArrowheads="1"/>
          </p:cNvSpPr>
          <p:nvPr/>
        </p:nvSpPr>
        <p:spPr bwMode="auto">
          <a:xfrm>
            <a:off x="2736850" y="4946650"/>
            <a:ext cx="76200" cy="762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7" name="Oval 49"/>
          <p:cNvSpPr>
            <a:spLocks noChangeArrowheads="1"/>
          </p:cNvSpPr>
          <p:nvPr/>
        </p:nvSpPr>
        <p:spPr bwMode="auto">
          <a:xfrm>
            <a:off x="4870450" y="4718050"/>
            <a:ext cx="76200" cy="762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2667000" y="4724400"/>
            <a:ext cx="2286000" cy="800100"/>
            <a:chOff x="3456" y="2016"/>
            <a:chExt cx="1440" cy="504"/>
          </a:xfrm>
        </p:grpSpPr>
        <p:sp>
          <p:nvSpPr>
            <p:cNvPr id="24625" name="Line 51"/>
            <p:cNvSpPr>
              <a:spLocks noChangeShapeType="1"/>
            </p:cNvSpPr>
            <p:nvPr/>
          </p:nvSpPr>
          <p:spPr bwMode="auto">
            <a:xfrm flipH="1">
              <a:off x="3484" y="2180"/>
              <a:ext cx="44" cy="152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6" name="Line 52"/>
            <p:cNvSpPr>
              <a:spLocks noChangeShapeType="1"/>
            </p:cNvSpPr>
            <p:nvPr/>
          </p:nvSpPr>
          <p:spPr bwMode="auto">
            <a:xfrm flipV="1">
              <a:off x="4688" y="2036"/>
              <a:ext cx="188" cy="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7" name="Line 53"/>
            <p:cNvSpPr>
              <a:spLocks noChangeShapeType="1"/>
            </p:cNvSpPr>
            <p:nvPr/>
          </p:nvSpPr>
          <p:spPr bwMode="auto">
            <a:xfrm>
              <a:off x="3488" y="2336"/>
              <a:ext cx="176" cy="88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8" name="Line 54"/>
            <p:cNvSpPr>
              <a:spLocks noChangeShapeType="1"/>
            </p:cNvSpPr>
            <p:nvPr/>
          </p:nvSpPr>
          <p:spPr bwMode="auto">
            <a:xfrm flipV="1">
              <a:off x="4664" y="2048"/>
              <a:ext cx="16" cy="212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9" name="Line 55"/>
            <p:cNvSpPr>
              <a:spLocks noChangeShapeType="1"/>
            </p:cNvSpPr>
            <p:nvPr/>
          </p:nvSpPr>
          <p:spPr bwMode="auto">
            <a:xfrm>
              <a:off x="3936" y="2352"/>
              <a:ext cx="240" cy="14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0" name="Line 56"/>
            <p:cNvSpPr>
              <a:spLocks noChangeShapeType="1"/>
            </p:cNvSpPr>
            <p:nvPr/>
          </p:nvSpPr>
          <p:spPr bwMode="auto">
            <a:xfrm flipV="1">
              <a:off x="4176" y="2352"/>
              <a:ext cx="192" cy="14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1" name="Line 57"/>
            <p:cNvSpPr>
              <a:spLocks noChangeShapeType="1"/>
            </p:cNvSpPr>
            <p:nvPr/>
          </p:nvSpPr>
          <p:spPr bwMode="auto">
            <a:xfrm flipV="1">
              <a:off x="4384" y="2256"/>
              <a:ext cx="272" cy="96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2" name="Line 58"/>
            <p:cNvSpPr>
              <a:spLocks noChangeShapeType="1"/>
            </p:cNvSpPr>
            <p:nvPr/>
          </p:nvSpPr>
          <p:spPr bwMode="auto">
            <a:xfrm flipV="1">
              <a:off x="3696" y="2352"/>
              <a:ext cx="240" cy="60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3" name="Oval 59"/>
            <p:cNvSpPr>
              <a:spLocks noChangeArrowheads="1"/>
            </p:cNvSpPr>
            <p:nvPr/>
          </p:nvSpPr>
          <p:spPr bwMode="auto">
            <a:xfrm>
              <a:off x="3648" y="2400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4" name="Oval 60"/>
            <p:cNvSpPr>
              <a:spLocks noChangeArrowheads="1"/>
            </p:cNvSpPr>
            <p:nvPr/>
          </p:nvSpPr>
          <p:spPr bwMode="auto">
            <a:xfrm>
              <a:off x="3912" y="2328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5" name="Oval 61"/>
            <p:cNvSpPr>
              <a:spLocks noChangeArrowheads="1"/>
            </p:cNvSpPr>
            <p:nvPr/>
          </p:nvSpPr>
          <p:spPr bwMode="auto">
            <a:xfrm>
              <a:off x="4152" y="2472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6" name="Oval 62"/>
            <p:cNvSpPr>
              <a:spLocks noChangeArrowheads="1"/>
            </p:cNvSpPr>
            <p:nvPr/>
          </p:nvSpPr>
          <p:spPr bwMode="auto">
            <a:xfrm>
              <a:off x="4344" y="2328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7" name="Oval 63"/>
            <p:cNvSpPr>
              <a:spLocks noChangeArrowheads="1"/>
            </p:cNvSpPr>
            <p:nvPr/>
          </p:nvSpPr>
          <p:spPr bwMode="auto">
            <a:xfrm>
              <a:off x="4632" y="2232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8" name="Oval 64"/>
            <p:cNvSpPr>
              <a:spLocks noChangeArrowheads="1"/>
            </p:cNvSpPr>
            <p:nvPr/>
          </p:nvSpPr>
          <p:spPr bwMode="auto">
            <a:xfrm>
              <a:off x="3456" y="2304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9" name="Oval 65"/>
            <p:cNvSpPr>
              <a:spLocks noChangeArrowheads="1"/>
            </p:cNvSpPr>
            <p:nvPr/>
          </p:nvSpPr>
          <p:spPr bwMode="auto">
            <a:xfrm>
              <a:off x="4656" y="2016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0" name="Oval 66"/>
            <p:cNvSpPr>
              <a:spLocks noChangeArrowheads="1"/>
            </p:cNvSpPr>
            <p:nvPr/>
          </p:nvSpPr>
          <p:spPr bwMode="auto">
            <a:xfrm>
              <a:off x="3504" y="2160"/>
              <a:ext cx="48" cy="4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1" name="Oval 67"/>
            <p:cNvSpPr>
              <a:spLocks noChangeArrowheads="1"/>
            </p:cNvSpPr>
            <p:nvPr/>
          </p:nvSpPr>
          <p:spPr bwMode="auto">
            <a:xfrm>
              <a:off x="4848" y="2016"/>
              <a:ext cx="48" cy="4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623" name="Picture 68" descr="local_plan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3733800"/>
            <a:ext cx="1981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24" name="Text Box 69"/>
          <p:cNvSpPr txBox="1">
            <a:spLocks noChangeArrowheads="1"/>
          </p:cNvSpPr>
          <p:nvPr/>
        </p:nvSpPr>
        <p:spPr bwMode="auto">
          <a:xfrm>
            <a:off x="6019800" y="6415088"/>
            <a:ext cx="1581150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Local Planner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1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7" grpId="0" animBg="1"/>
      <p:bldP spid="601098" grpId="0" animBg="1"/>
      <p:bldP spid="601099" grpId="0" animBg="1"/>
      <p:bldP spid="601100" grpId="0" animBg="1"/>
      <p:bldP spid="601101" grpId="0" animBg="1"/>
      <p:bldP spid="601102" grpId="0" animBg="1"/>
      <p:bldP spid="601103" grpId="0" animBg="1"/>
      <p:bldP spid="601104" grpId="0" animBg="1"/>
      <p:bldP spid="601105" grpId="0" animBg="1"/>
      <p:bldP spid="601106" grpId="0" animBg="1"/>
      <p:bldP spid="601107" grpId="0" animBg="1"/>
      <p:bldP spid="601108" grpId="0" animBg="1"/>
      <p:bldP spid="601109" grpId="0" animBg="1"/>
      <p:bldP spid="601110" grpId="0" animBg="1"/>
      <p:bldP spid="601111" grpId="0" animBg="1"/>
      <p:bldP spid="601112" grpId="0" animBg="1"/>
      <p:bldP spid="601113" grpId="0" animBg="1"/>
      <p:bldP spid="601114" grpId="0" animBg="1"/>
      <p:bldP spid="601117" grpId="0" animBg="1"/>
      <p:bldP spid="601118" grpId="0" animBg="1"/>
      <p:bldP spid="601119" grpId="0" animBg="1"/>
      <p:bldP spid="601120" grpId="0" animBg="1"/>
      <p:bldP spid="601121" grpId="0" animBg="1"/>
      <p:bldP spid="601122" grpId="0" animBg="1"/>
      <p:bldP spid="601123" grpId="0" animBg="1"/>
      <p:bldP spid="601124" grpId="0" animBg="1"/>
      <p:bldP spid="601125" grpId="0" animBg="1"/>
      <p:bldP spid="601126" grpId="0" animBg="1"/>
      <p:bldP spid="601127" grpId="0" animBg="1"/>
      <p:bldP spid="601128" grpId="0" animBg="1"/>
      <p:bldP spid="601129" grpId="0" animBg="1"/>
      <p:bldP spid="601130" grpId="0" animBg="1"/>
      <p:bldP spid="601131" grpId="0" animBg="1"/>
      <p:bldP spid="601132" grpId="0" animBg="1"/>
      <p:bldP spid="601133" grpId="0" animBg="1"/>
      <p:bldP spid="601134" grpId="0" animBg="1"/>
      <p:bldP spid="601135" grpId="0" animBg="1"/>
      <p:bldP spid="601136" grpId="0" animBg="1"/>
      <p:bldP spid="601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PRM Result</a:t>
            </a:r>
          </a:p>
        </p:txBody>
      </p:sp>
      <p:pic>
        <p:nvPicPr>
          <p:cNvPr id="25603" name="Picture 4" descr="path_smooth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752600"/>
            <a:ext cx="48768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6781800" y="2209800"/>
            <a:ext cx="6858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6781800" y="2743200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6858000" y="1828800"/>
            <a:ext cx="118426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0"/>
              <a:t>Original path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6858000" y="2362200"/>
            <a:ext cx="183946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0" dirty="0"/>
              <a:t>After path smoothing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1" descr="no_h_cons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1406525"/>
            <a:ext cx="38100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3D PRM results</a:t>
            </a:r>
          </a:p>
        </p:txBody>
      </p:sp>
      <p:pic>
        <p:nvPicPr>
          <p:cNvPr id="26628" name="Picture 3" descr="h_con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9600" y="3749675"/>
            <a:ext cx="4038600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4" descr="h_const_sid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39000" y="4343400"/>
            <a:ext cx="1524000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1143000" y="1524000"/>
            <a:ext cx="7620000" cy="2514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1143000" y="4191000"/>
            <a:ext cx="7620000" cy="2514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5562600" y="1538288"/>
            <a:ext cx="2306638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No Height Constraint</a:t>
            </a:r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5549900" y="4191000"/>
            <a:ext cx="2332038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4m Height Constraint</a:t>
            </a:r>
          </a:p>
        </p:txBody>
      </p:sp>
      <p:pic>
        <p:nvPicPr>
          <p:cNvPr id="26634" name="Picture 10" descr="deca:mataric:Desktop:445_current:Lectures:Spring 2006 lectures:flight_no_const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447800" y="16192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11" descr="/Users/itti/Movies/Talks/445-gui_cam_h_const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447800" y="4267200"/>
            <a:ext cx="3125788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6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2663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66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66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3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2663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66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6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3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3D PRM with Re-planning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676400"/>
            <a:ext cx="7696200" cy="167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>
                <a:ea typeface="ＭＳ Ｐゴシック" charset="-128"/>
                <a:cs typeface="ＭＳ Ｐゴシック" charset="-128"/>
              </a:rPr>
              <a:t>Plan initial route using D*</a:t>
            </a:r>
          </a:p>
          <a:p>
            <a:pPr>
              <a:lnSpc>
                <a:spcPct val="90000"/>
              </a:lnSpc>
            </a:pPr>
            <a:r>
              <a:rPr lang="en-US" sz="2000">
                <a:ea typeface="ＭＳ Ｐゴシック" charset="-128"/>
                <a:cs typeface="ＭＳ Ｐゴシック" charset="-128"/>
              </a:rPr>
              <a:t>While flying route, detect unmodeled obstacles using stereo vision.</a:t>
            </a:r>
          </a:p>
          <a:p>
            <a:pPr>
              <a:lnSpc>
                <a:spcPct val="90000"/>
              </a:lnSpc>
            </a:pPr>
            <a:r>
              <a:rPr lang="en-US" sz="2000">
                <a:ea typeface="ＭＳ Ｐゴシック" charset="-128"/>
                <a:cs typeface="ＭＳ Ｐゴシック" charset="-128"/>
              </a:rPr>
              <a:t>When obstacle detected - update world model and re-plan new route using D*</a:t>
            </a:r>
          </a:p>
        </p:txBody>
      </p:sp>
      <p:pic>
        <p:nvPicPr>
          <p:cNvPr id="27652" name="Picture 5" descr="architect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3221038"/>
            <a:ext cx="4800600" cy="356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2743200" y="4267200"/>
            <a:ext cx="2590800" cy="160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Dynamic Replanning</a:t>
            </a:r>
          </a:p>
        </p:txBody>
      </p:sp>
      <p:pic>
        <p:nvPicPr>
          <p:cNvPr id="28675" name="Picture 3" descr="deca:mataric:Desktop:445_current:Lectures:Spring 2006 lectures:guica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514600" y="16764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0" fill="hold"/>
                                        <p:tgtEl>
                                          <p:spTgt spid="28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86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6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Obstacle Detection</a:t>
            </a:r>
          </a:p>
        </p:txBody>
      </p:sp>
      <p:pic>
        <p:nvPicPr>
          <p:cNvPr id="29699" name="Picture 3" descr="/Users/itti/Movies/Talks/pointcloud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304800" y="24384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deca:mataric:Desktop:445_current:Lectures:Spring 2006 lectures:occ_map.mov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105400" y="2667000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1346342" y="1777424"/>
            <a:ext cx="6426058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Point could </a:t>
            </a:r>
          </a:p>
          <a:p>
            <a:r>
              <a:rPr lang="en-US" sz="1600" dirty="0"/>
              <a:t>(from range sensor)                                   Occupancy map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6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9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69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0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70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2088"/>
            <a:ext cx="5486400" cy="1431925"/>
          </a:xfrm>
        </p:spPr>
        <p:txBody>
          <a:bodyPr/>
          <a:lstStyle/>
          <a:p>
            <a:r>
              <a:rPr lang="en-US"/>
              <a:t>Robots today: Animal-like robots</a:t>
            </a:r>
          </a:p>
        </p:txBody>
      </p:sp>
      <p:pic>
        <p:nvPicPr>
          <p:cNvPr id="59395" name="Picture 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2400" y="1828800"/>
            <a:ext cx="61722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3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9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39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39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SLAM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676400"/>
            <a:ext cx="7696200" cy="5181600"/>
          </a:xfrm>
        </p:spPr>
        <p:txBody>
          <a:bodyPr/>
          <a:lstStyle/>
          <a:p>
            <a:r>
              <a:rPr lang="en-US" sz="2400" dirty="0">
                <a:ea typeface="ＭＳ Ｐゴシック" charset="-128"/>
                <a:cs typeface="ＭＳ Ｐゴシック" charset="-128"/>
              </a:rPr>
              <a:t>SLAM: simultaneous localization and mapping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To start - no map and don’t know where you are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“Chicken and egg” problem: Need map to localize, but can’t build a map if you aren’t localized 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Solution: Run mapping and localization in parallel - as map accuracy improves, localization improves, which improves the map, and so 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Coverage and Exploration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Try to explore an unknown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Try to find something in an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With map - can plan a path that covers the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Without map - try to move in a systematic manner</a:t>
            </a:r>
          </a:p>
          <a:p>
            <a:pPr lvl="1"/>
            <a:r>
              <a:rPr lang="en-US" sz="2400" dirty="0"/>
              <a:t>Follow boundaries</a:t>
            </a:r>
          </a:p>
          <a:p>
            <a:pPr lvl="1"/>
            <a:r>
              <a:rPr lang="en-US" sz="2400" dirty="0"/>
              <a:t>Spiral outward</a:t>
            </a:r>
          </a:p>
          <a:p>
            <a:pPr lvl="1"/>
            <a:r>
              <a:rPr lang="en-US" sz="2400" dirty="0"/>
              <a:t>Random motion</a:t>
            </a:r>
          </a:p>
          <a:p>
            <a:pPr lvl="1"/>
            <a:r>
              <a:rPr lang="en-US" sz="2400" dirty="0"/>
              <a:t>E.g. - </a:t>
            </a:r>
            <a:r>
              <a:rPr lang="en-US" sz="2400" dirty="0" err="1"/>
              <a:t>Roomba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Example Exploration Results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28850"/>
            <a:ext cx="3581400" cy="22669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3881438"/>
            <a:ext cx="3810000" cy="23669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ＭＳ Ｐゴシック" charset="-128"/>
                <a:cs typeface="ＭＳ Ｐゴシック" charset="-128"/>
              </a:rPr>
              <a:t>Common Navigation Challenges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ea typeface="ＭＳ Ｐゴシック" charset="-128"/>
                <a:cs typeface="ＭＳ Ｐゴシック" charset="-128"/>
              </a:rPr>
              <a:t>Kidnapped Robot</a:t>
            </a:r>
          </a:p>
          <a:p>
            <a:pPr lvl="1"/>
            <a:r>
              <a:rPr lang="en-US" sz="1800" dirty="0"/>
              <a:t>Robot is localized, but is then moved (without being told)</a:t>
            </a:r>
          </a:p>
          <a:p>
            <a:pPr lvl="1"/>
            <a:r>
              <a:rPr lang="en-US" sz="1800" dirty="0"/>
              <a:t>Now it thinks it is still somewhere else - needs to re-localize</a:t>
            </a:r>
          </a:p>
          <a:p>
            <a:pPr lvl="1"/>
            <a:endParaRPr lang="en-US" sz="1800" dirty="0"/>
          </a:p>
          <a:p>
            <a:r>
              <a:rPr lang="en-US" sz="2000" dirty="0">
                <a:ea typeface="ＭＳ Ｐゴシック" charset="-128"/>
                <a:cs typeface="ＭＳ Ｐゴシック" charset="-128"/>
              </a:rPr>
              <a:t>Closing the loop</a:t>
            </a:r>
          </a:p>
          <a:p>
            <a:pPr lvl="1"/>
            <a:r>
              <a:rPr lang="en-US" sz="1800" dirty="0"/>
              <a:t>When building a map, robot returns to the same place via another route - needs to realize this is the same place, and not a new area.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4622800"/>
            <a:ext cx="3352800" cy="2235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Monte Carlo Localization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722438"/>
            <a:ext cx="7239000" cy="4525962"/>
          </a:xfrm>
        </p:spPr>
        <p:txBody>
          <a:bodyPr/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the probability density function is represented by samples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randomly drawn from it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it is also able to represent multi-modal distributions, and thus localize the robot </a:t>
            </a:r>
            <a:r>
              <a:rPr lang="en-US" sz="1800" i="1">
                <a:ea typeface="ＭＳ Ｐゴシック" charset="-128"/>
                <a:cs typeface="ＭＳ Ｐゴシック" charset="-128"/>
              </a:rPr>
              <a:t>globally</a:t>
            </a:r>
          </a:p>
          <a:p>
            <a:endParaRPr lang="en-US" sz="1800" i="1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considerably reduces the amount of memory required and can integrate measurements at a higher rate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state is not discretized and the method is more accurate than the grid-based methods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easy to implement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“Probabilistic Robotics”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447800" y="1905000"/>
            <a:ext cx="16002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buFontTx/>
              <a:buChar char="•"/>
            </a:pPr>
            <a:r>
              <a:rPr lang="en-US" sz="2000"/>
              <a:t> Bayes’ rule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665538" y="1936750"/>
            <a:ext cx="2514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| B )  =    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351463" y="1739900"/>
            <a:ext cx="2370137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B | A ) </a:t>
            </a:r>
            <a:r>
              <a:rPr lang="en-US" sz="1400">
                <a:latin typeface="Geneva" charset="0"/>
              </a:rPr>
              <a:t>•</a:t>
            </a:r>
            <a:r>
              <a:rPr lang="en-US" sz="2000">
                <a:latin typeface="Geneva" charset="0"/>
              </a:rPr>
              <a:t> p( A ) 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5478463" y="2116138"/>
            <a:ext cx="207327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Geneva" charset="0"/>
              </a:rPr>
              <a:t>p( B )</a:t>
            </a: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5356225" y="21494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1447800" y="3276600"/>
            <a:ext cx="5867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Definition of </a:t>
            </a:r>
            <a:r>
              <a:rPr lang="en-US" sz="2000" i="1"/>
              <a:t>marginal</a:t>
            </a:r>
            <a:r>
              <a:rPr lang="en-US" sz="2000"/>
              <a:t> probability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133600" y="4957763"/>
            <a:ext cx="4038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)  =        p( A | B ) </a:t>
            </a:r>
            <a:r>
              <a:rPr lang="en-US" sz="1400">
                <a:latin typeface="Geneva" charset="0"/>
              </a:rPr>
              <a:t>•</a:t>
            </a:r>
            <a:r>
              <a:rPr lang="en-US" sz="2000">
                <a:latin typeface="Geneva" charset="0"/>
              </a:rPr>
              <a:t> p(B)  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3244850" y="4826000"/>
            <a:ext cx="457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Symbol" charset="2"/>
              </a:rPr>
              <a:t>S</a:t>
            </a:r>
            <a:endParaRPr lang="en-US" sz="3200">
              <a:latin typeface="Symbol" charset="2"/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2855913" y="5273675"/>
            <a:ext cx="12192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all </a:t>
            </a:r>
            <a:r>
              <a:rPr lang="en-US" sz="1400">
                <a:latin typeface="Geneva" charset="0"/>
              </a:rPr>
              <a:t>B </a:t>
            </a:r>
            <a:r>
              <a:rPr lang="en-US" sz="1400"/>
              <a:t> 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2173288" y="3967163"/>
            <a:ext cx="4038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)  =        p( A </a:t>
            </a:r>
            <a:r>
              <a:rPr lang="en-US" sz="2000">
                <a:latin typeface="Geneva" charset="0"/>
                <a:sym typeface="Symbol" charset="2"/>
              </a:rPr>
              <a:t></a:t>
            </a:r>
            <a:r>
              <a:rPr lang="en-US" sz="2000">
                <a:latin typeface="Geneva" charset="0"/>
              </a:rPr>
              <a:t> B )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3284538" y="3825875"/>
            <a:ext cx="457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Symbol" charset="2"/>
              </a:rPr>
              <a:t>S</a:t>
            </a:r>
            <a:endParaRPr lang="en-US" sz="3200">
              <a:latin typeface="Symbol" charset="2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2895600" y="4283075"/>
            <a:ext cx="12192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all </a:t>
            </a:r>
            <a:r>
              <a:rPr lang="en-US" sz="1400">
                <a:latin typeface="Geneva" charset="0"/>
              </a:rPr>
              <a:t>B </a:t>
            </a:r>
            <a:r>
              <a:rPr lang="en-US" sz="1400"/>
              <a:t> </a:t>
            </a:r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762000" y="3048000"/>
            <a:ext cx="7467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56" name="Text Box 16"/>
          <p:cNvSpPr txBox="1">
            <a:spLocks noChangeArrowheads="1"/>
          </p:cNvSpPr>
          <p:nvPr/>
        </p:nvSpPr>
        <p:spPr bwMode="auto">
          <a:xfrm>
            <a:off x="1447800" y="5807075"/>
            <a:ext cx="5867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Definition of </a:t>
            </a:r>
            <a:r>
              <a:rPr lang="en-US" sz="2000" i="1"/>
              <a:t>conditional</a:t>
            </a:r>
            <a:r>
              <a:rPr lang="en-US" sz="2000"/>
              <a:t> probability</a:t>
            </a:r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6858000" y="715963"/>
            <a:ext cx="1676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Comic Sans MS" charset="0"/>
              </a:rPr>
              <a:t>- Sebastian Thrun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acintosh HD:Users:itti:Movies:Talks:thrun-mapp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09800" y="0"/>
            <a:ext cx="6858000" cy="685800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368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68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8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8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6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>
                <a:ea typeface="ＭＳ Ｐゴシック" charset="-128"/>
                <a:cs typeface="ＭＳ Ｐゴシック" charset="-128"/>
              </a:rPr>
              <a:t>Monte-Carlo localization (Thrun)</a:t>
            </a:r>
          </a:p>
        </p:txBody>
      </p:sp>
      <p:pic>
        <p:nvPicPr>
          <p:cNvPr id="37891" name="Picture 3" descr="Macintosh HD:Users:itti:Movies:Talks:thrun-mcl-1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063750" y="1676400"/>
            <a:ext cx="6464300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8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78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89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7891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Monte-Carlo Localization</a:t>
            </a:r>
          </a:p>
        </p:txBody>
      </p:sp>
      <p:pic>
        <p:nvPicPr>
          <p:cNvPr id="38915" name="Picture 3" descr="Macintosh HD:Users:itti:Movies:Talks:thrun-mcl-2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66963" y="1676400"/>
            <a:ext cx="5857875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9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9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91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FASTslam (Thrun)</a:t>
            </a:r>
          </a:p>
        </p:txBody>
      </p:sp>
      <p:pic>
        <p:nvPicPr>
          <p:cNvPr id="39939" name="Picture 3" descr="Macintosh HD:Users:itti:Movies:Talks:thrun-fastslam1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35200" y="1676400"/>
            <a:ext cx="6121400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9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3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93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Why “robot”?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 term “robot” comes from Karel Capek’s 1921 play RUR (Rossum’s Universal Robots) </a:t>
            </a:r>
          </a:p>
          <a:p>
            <a:pPr>
              <a:lnSpc>
                <a:spcPct val="90000"/>
              </a:lnSpc>
            </a:pPr>
            <a:r>
              <a:rPr lang="en-US" sz="2800"/>
              <a:t>“robotics” first introduced by Isaac Asimov in his science fiction writing</a:t>
            </a:r>
          </a:p>
          <a:p>
            <a:pPr>
              <a:lnSpc>
                <a:spcPct val="90000"/>
              </a:lnSpc>
            </a:pPr>
            <a:r>
              <a:rPr lang="en-US" sz="2800"/>
              <a:t> It is most likely a combination of “rabota” (obligatory work) and “robotnik” (serf).</a:t>
            </a:r>
          </a:p>
          <a:p>
            <a:pPr>
              <a:lnSpc>
                <a:spcPct val="90000"/>
              </a:lnSpc>
            </a:pPr>
            <a:r>
              <a:rPr lang="en-US" sz="2800"/>
              <a:t> The kind of robotics we will talk about will move far beyond such “obligatory work.”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10624"/>
            <a:ext cx="7391400" cy="584776"/>
          </a:xfrm>
        </p:spPr>
        <p:txBody>
          <a:bodyPr/>
          <a:lstStyle/>
          <a:p>
            <a:r>
              <a:rPr lang="en-US" sz="3200" dirty="0" err="1" smtClean="0">
                <a:ea typeface="ＭＳ Ｐゴシック" charset="-128"/>
                <a:cs typeface="ＭＳ Ｐゴシック" charset="-128"/>
              </a:rPr>
              <a:t>FASTslam</a:t>
            </a:r>
            <a:endParaRPr lang="en-US" sz="32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0963" name="Picture 3" descr="Macintosh HD:Users:itti:Movies:Talks:thrun-fastslam2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409950" y="76200"/>
            <a:ext cx="5657850" cy="662940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9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9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6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96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Setting up the problem</a:t>
            </a:r>
          </a:p>
          <a:p>
            <a:pPr algn="ctr">
              <a:spcBef>
                <a:spcPct val="50000"/>
              </a:spcBef>
            </a:pPr>
            <a:r>
              <a:rPr lang="en-US" sz="2000"/>
              <a:t>(following slides from Jizhong Xiao, CUNY)</a:t>
            </a:r>
          </a:p>
          <a:p>
            <a:pPr algn="ctr">
              <a:spcBef>
                <a:spcPct val="50000"/>
              </a:spcBef>
            </a:pPr>
            <a:endParaRPr lang="en-US" sz="2000"/>
          </a:p>
        </p:txBody>
      </p:sp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838200" y="1476375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1447800" y="2009775"/>
            <a:ext cx="74676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124200"/>
            <a:ext cx="283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Setting up the problem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533400" y="3048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We want to know 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baseline="-25000" dirty="0"/>
              <a:t>  </a:t>
            </a:r>
            <a:r>
              <a:rPr lang="en-US" sz="1800" dirty="0"/>
              <a:t>  --  the position of the robot at time </a:t>
            </a:r>
            <a:r>
              <a:rPr lang="en-US" sz="1600" dirty="0" err="1">
                <a:latin typeface="Geneva" charset="0"/>
              </a:rPr>
              <a:t>t</a:t>
            </a:r>
            <a:endParaRPr lang="en-US" sz="1800" dirty="0"/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1447800" y="3505200"/>
            <a:ext cx="76962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but we’ll settle for   </a:t>
            </a:r>
            <a:r>
              <a:rPr lang="en-US" sz="2000">
                <a:latin typeface="Geneva" charset="0"/>
              </a:rPr>
              <a:t>p</a:t>
            </a:r>
            <a:r>
              <a:rPr lang="en-US" sz="2000"/>
              <a:t>(</a:t>
            </a:r>
            <a:r>
              <a:rPr lang="en-US"/>
              <a:t>r</a:t>
            </a:r>
            <a:r>
              <a:rPr lang="en-US" sz="2000" baseline="-25000"/>
              <a:t>t</a:t>
            </a:r>
            <a:r>
              <a:rPr lang="en-US" sz="2000"/>
              <a:t>)  --  the probability distribution for  </a:t>
            </a:r>
            <a:r>
              <a:rPr lang="en-US" sz="2000">
                <a:latin typeface="Geneva" charset="0"/>
              </a:rPr>
              <a:t> r</a:t>
            </a:r>
            <a:r>
              <a:rPr lang="en-US" sz="2000" baseline="-25000">
                <a:latin typeface="Geneva" charset="0"/>
              </a:rPr>
              <a:t>t</a:t>
            </a:r>
            <a:r>
              <a:rPr lang="en-US" sz="2000"/>
              <a:t>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90600" y="4900613"/>
            <a:ext cx="838200" cy="661987"/>
            <a:chOff x="3188" y="3360"/>
            <a:chExt cx="528" cy="417"/>
          </a:xfrm>
        </p:grpSpPr>
        <p:sp>
          <p:nvSpPr>
            <p:cNvPr id="43020" name="AutoShape 8"/>
            <p:cNvSpPr>
              <a:spLocks noChangeArrowheads="1"/>
            </p:cNvSpPr>
            <p:nvPr/>
          </p:nvSpPr>
          <p:spPr bwMode="auto">
            <a:xfrm>
              <a:off x="3264" y="3360"/>
              <a:ext cx="384" cy="384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3021" name="Text Box 9"/>
            <p:cNvSpPr txBox="1">
              <a:spLocks noChangeArrowheads="1"/>
            </p:cNvSpPr>
            <p:nvPr/>
          </p:nvSpPr>
          <p:spPr bwMode="auto">
            <a:xfrm>
              <a:off x="3188" y="3450"/>
              <a:ext cx="528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rgbClr val="CC0000"/>
                  </a:solidFill>
                </a:rPr>
                <a:t>!</a:t>
              </a:r>
            </a:p>
          </p:txBody>
        </p:sp>
      </p:grp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1905000" y="4976813"/>
            <a:ext cx="419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 What </a:t>
            </a:r>
            <a:r>
              <a:rPr lang="en-US" sz="2000" i="1"/>
              <a:t>kind</a:t>
            </a:r>
            <a:r>
              <a:rPr lang="en-US" sz="2000"/>
              <a:t> of thing is  </a:t>
            </a:r>
            <a:r>
              <a:rPr lang="en-US" sz="2000">
                <a:latin typeface="Geneva" charset="0"/>
              </a:rPr>
              <a:t>p</a:t>
            </a:r>
            <a:r>
              <a:rPr lang="en-US" sz="2000"/>
              <a:t>(</a:t>
            </a:r>
            <a:r>
              <a:rPr lang="en-US" dirty="0" err="1"/>
              <a:t>r</a:t>
            </a:r>
            <a:r>
              <a:rPr lang="en-US" sz="2000" baseline="-25000" dirty="0" err="1"/>
              <a:t>t</a:t>
            </a:r>
            <a:r>
              <a:rPr lang="en-US" sz="2000" dirty="0"/>
              <a:t>)  ?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738188" y="2913063"/>
            <a:ext cx="7339012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3017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4191000"/>
            <a:ext cx="20177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8" name="Text Box 3"/>
          <p:cNvSpPr txBox="1">
            <a:spLocks noChangeArrowheads="1"/>
          </p:cNvSpPr>
          <p:nvPr/>
        </p:nvSpPr>
        <p:spPr bwMode="auto">
          <a:xfrm>
            <a:off x="838200" y="1476375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3019" name="Text Box 4"/>
          <p:cNvSpPr txBox="1">
            <a:spLocks noChangeArrowheads="1"/>
          </p:cNvSpPr>
          <p:nvPr/>
        </p:nvSpPr>
        <p:spPr bwMode="auto">
          <a:xfrm>
            <a:off x="1447800" y="2009775"/>
            <a:ext cx="74676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Setting up the problem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838200" y="14478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914400" y="1828800"/>
            <a:ext cx="80772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533400" y="3048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We want to know 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baseline="-25000" dirty="0"/>
              <a:t>  </a:t>
            </a:r>
            <a:r>
              <a:rPr lang="en-US" sz="1800" dirty="0"/>
              <a:t>  --  the position of the robot at time </a:t>
            </a:r>
            <a:r>
              <a:rPr lang="en-US" sz="1600" dirty="0" err="1">
                <a:latin typeface="Geneva" charset="0"/>
              </a:rPr>
              <a:t>t</a:t>
            </a:r>
            <a:endParaRPr lang="en-US" sz="1800" dirty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533400" y="4953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We do know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</a:rPr>
              <a:t>  </a:t>
            </a:r>
            <a:r>
              <a:rPr lang="en-US" sz="1800" dirty="0">
                <a:solidFill>
                  <a:srgbClr val="FF0000"/>
                </a:solidFill>
              </a:rPr>
              <a:t> 	                  </a:t>
            </a:r>
            <a:r>
              <a:rPr lang="en-US" sz="1600" dirty="0">
                <a:solidFill>
                  <a:srgbClr val="FF0000"/>
                </a:solidFill>
              </a:rPr>
              <a:t>--  the map of the environment</a:t>
            </a:r>
          </a:p>
        </p:txBody>
      </p:sp>
      <p:sp>
        <p:nvSpPr>
          <p:cNvPr id="44040" name="Text Box 7"/>
          <p:cNvSpPr txBox="1">
            <a:spLocks noChangeArrowheads="1"/>
          </p:cNvSpPr>
          <p:nvPr/>
        </p:nvSpPr>
        <p:spPr bwMode="auto">
          <a:xfrm>
            <a:off x="914400" y="3505200"/>
            <a:ext cx="75438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/>
              <a:t> but we’ll settle for 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 err="1"/>
              <a:t>(</a:t>
            </a:r>
            <a:r>
              <a:rPr lang="en-US" sz="1800" dirty="0" err="1"/>
              <a:t>r</a:t>
            </a:r>
            <a:r>
              <a:rPr lang="en-US" sz="1600" baseline="-25000" dirty="0" err="1"/>
              <a:t>t</a:t>
            </a:r>
            <a:r>
              <a:rPr lang="en-US" sz="1600" dirty="0"/>
              <a:t>)  --  the probability distribution for  </a:t>
            </a:r>
            <a:r>
              <a:rPr lang="en-US" sz="1600" dirty="0">
                <a:latin typeface="Geneva" charset="0"/>
              </a:rPr>
              <a:t>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dirty="0"/>
              <a:t>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962400"/>
            <a:ext cx="838200" cy="661988"/>
            <a:chOff x="3188" y="3360"/>
            <a:chExt cx="528" cy="417"/>
          </a:xfrm>
        </p:grpSpPr>
        <p:sp>
          <p:nvSpPr>
            <p:cNvPr id="44049" name="AutoShape 9"/>
            <p:cNvSpPr>
              <a:spLocks noChangeArrowheads="1"/>
            </p:cNvSpPr>
            <p:nvPr/>
          </p:nvSpPr>
          <p:spPr bwMode="auto">
            <a:xfrm>
              <a:off x="3264" y="3360"/>
              <a:ext cx="384" cy="384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4050" name="Text Box 10"/>
            <p:cNvSpPr txBox="1">
              <a:spLocks noChangeArrowheads="1"/>
            </p:cNvSpPr>
            <p:nvPr/>
          </p:nvSpPr>
          <p:spPr bwMode="auto">
            <a:xfrm>
              <a:off x="3188" y="3450"/>
              <a:ext cx="528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rgbClr val="CC0000"/>
                  </a:solidFill>
                </a:rPr>
                <a:t>!</a:t>
              </a:r>
            </a:p>
          </p:txBody>
        </p:sp>
      </p:grp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905000" y="4038600"/>
            <a:ext cx="4495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 What </a:t>
            </a:r>
            <a:r>
              <a:rPr lang="en-US" sz="2000" i="1" dirty="0"/>
              <a:t>kind</a:t>
            </a:r>
            <a:r>
              <a:rPr lang="en-US" sz="2000" dirty="0"/>
              <a:t> of thing is  </a:t>
            </a:r>
            <a:r>
              <a:rPr lang="en-US" sz="2000" dirty="0">
                <a:latin typeface="Geneva" charset="0"/>
              </a:rPr>
              <a:t>p</a:t>
            </a:r>
            <a:r>
              <a:rPr lang="en-US" sz="2000" dirty="0"/>
              <a:t>(</a:t>
            </a:r>
            <a:r>
              <a:rPr lang="en-US" dirty="0" err="1"/>
              <a:t>r</a:t>
            </a:r>
            <a:r>
              <a:rPr lang="en-US" sz="2000" baseline="-25000" dirty="0" err="1"/>
              <a:t>t</a:t>
            </a:r>
            <a:r>
              <a:rPr lang="en-US" sz="2000" dirty="0"/>
              <a:t>)  ?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576263" y="54102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                    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576263" y="5867400"/>
            <a:ext cx="84582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                    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  <a:latin typeface="Geneva" charset="0"/>
              </a:rPr>
              <a:t>new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  <a:latin typeface="Geneva" charset="0"/>
              </a:rPr>
              <a:t>old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, a,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738188" y="2913063"/>
            <a:ext cx="7339012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762000" y="4808538"/>
            <a:ext cx="7326313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47" name="Rectangle 16"/>
          <p:cNvSpPr>
            <a:spLocks noChangeArrowheads="1"/>
          </p:cNvSpPr>
          <p:nvPr/>
        </p:nvSpPr>
        <p:spPr bwMode="auto">
          <a:xfrm>
            <a:off x="4667250" y="5432425"/>
            <a:ext cx="230093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--  the sensor model</a:t>
            </a:r>
          </a:p>
        </p:txBody>
      </p:sp>
      <p:sp>
        <p:nvSpPr>
          <p:cNvPr id="44048" name="Rectangle 17"/>
          <p:cNvSpPr>
            <a:spLocks noChangeArrowheads="1"/>
          </p:cNvSpPr>
          <p:nvPr/>
        </p:nvSpPr>
        <p:spPr bwMode="auto">
          <a:xfrm>
            <a:off x="4667250" y="5903913"/>
            <a:ext cx="386616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FF0000"/>
                </a:solidFill>
              </a:rPr>
              <a:t>--  the accuracy of desired action  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9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9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45720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sensor model</a:t>
            </a: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>
            <a:off x="3810000" y="1652588"/>
            <a:ext cx="1981200" cy="252412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3" name="Freeform 5"/>
          <p:cNvSpPr>
            <a:spLocks/>
          </p:cNvSpPr>
          <p:nvPr/>
        </p:nvSpPr>
        <p:spPr bwMode="auto">
          <a:xfrm>
            <a:off x="6248400" y="16002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4" name="Oval 6"/>
          <p:cNvSpPr>
            <a:spLocks noChangeArrowheads="1"/>
          </p:cNvSpPr>
          <p:nvPr/>
        </p:nvSpPr>
        <p:spPr bwMode="auto">
          <a:xfrm>
            <a:off x="7275513" y="203993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5" name="Text Box 7"/>
          <p:cNvSpPr txBox="1">
            <a:spLocks noChangeArrowheads="1"/>
          </p:cNvSpPr>
          <p:nvPr/>
        </p:nvSpPr>
        <p:spPr bwMode="auto">
          <a:xfrm>
            <a:off x="5422900" y="1179513"/>
            <a:ext cx="34290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Skia" charset="0"/>
              </a:rPr>
              <a:t>map </a:t>
            </a:r>
            <a:r>
              <a:rPr lang="en-US" sz="2000">
                <a:latin typeface="Geneva" charset="0"/>
              </a:rPr>
              <a:t>m</a:t>
            </a:r>
            <a:r>
              <a:rPr lang="en-US" sz="1600">
                <a:latin typeface="Skia" charset="0"/>
              </a:rPr>
              <a:t> and location </a:t>
            </a:r>
            <a:r>
              <a:rPr lang="en-US" sz="2000">
                <a:latin typeface="Geneva" charset="0"/>
              </a:rPr>
              <a:t>r</a:t>
            </a:r>
            <a:r>
              <a:rPr lang="en-US" sz="1600">
                <a:latin typeface="Skia" charset="0"/>
              </a:rPr>
              <a:t> </a:t>
            </a:r>
          </a:p>
        </p:txBody>
      </p:sp>
      <p:sp>
        <p:nvSpPr>
          <p:cNvPr id="45066" name="Text Box 8"/>
          <p:cNvSpPr txBox="1">
            <a:spLocks noChangeArrowheads="1"/>
          </p:cNvSpPr>
          <p:nvPr/>
        </p:nvSpPr>
        <p:spPr bwMode="auto">
          <a:xfrm>
            <a:off x="5867400" y="2819400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.75</a:t>
            </a:r>
            <a:endParaRPr lang="en-US" sz="2000"/>
          </a:p>
        </p:txBody>
      </p:sp>
      <p:sp>
        <p:nvSpPr>
          <p:cNvPr id="45067" name="Freeform 9"/>
          <p:cNvSpPr>
            <a:spLocks/>
          </p:cNvSpPr>
          <p:nvPr/>
        </p:nvSpPr>
        <p:spPr bwMode="auto">
          <a:xfrm>
            <a:off x="6604000" y="3117850"/>
            <a:ext cx="223838" cy="200025"/>
          </a:xfrm>
          <a:custGeom>
            <a:avLst/>
            <a:gdLst>
              <a:gd name="T0" fmla="*/ 337701692 w 141"/>
              <a:gd name="T1" fmla="*/ 17641888 h 126"/>
              <a:gd name="T2" fmla="*/ 173891963 w 141"/>
              <a:gd name="T3" fmla="*/ 17641888 h 126"/>
              <a:gd name="T4" fmla="*/ 98287107 w 141"/>
              <a:gd name="T5" fmla="*/ 60483750 h 126"/>
              <a:gd name="T6" fmla="*/ 47883869 w 141"/>
              <a:gd name="T7" fmla="*/ 148690013 h 126"/>
              <a:gd name="T8" fmla="*/ 25201619 w 141"/>
              <a:gd name="T9" fmla="*/ 236894688 h 126"/>
              <a:gd name="T10" fmla="*/ 10080648 w 141"/>
              <a:gd name="T11" fmla="*/ 312499375 h 126"/>
              <a:gd name="T12" fmla="*/ 75604856 w 141"/>
              <a:gd name="T13" fmla="*/ 274697825 h 126"/>
              <a:gd name="T14" fmla="*/ 141129065 w 141"/>
              <a:gd name="T15" fmla="*/ 236894688 h 126"/>
              <a:gd name="T16" fmla="*/ 206653274 w 141"/>
              <a:gd name="T17" fmla="*/ 199093138 h 126"/>
              <a:gd name="T18" fmla="*/ 287298454 w 141"/>
              <a:gd name="T19" fmla="*/ 123488450 h 126"/>
              <a:gd name="T20" fmla="*/ 337701692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8" name="Text Box 10"/>
          <p:cNvSpPr txBox="1">
            <a:spLocks noChangeArrowheads="1"/>
          </p:cNvSpPr>
          <p:nvPr/>
        </p:nvSpPr>
        <p:spPr bwMode="auto">
          <a:xfrm>
            <a:off x="5867400" y="3679825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.05</a:t>
            </a:r>
            <a:endParaRPr lang="en-US" sz="2000"/>
          </a:p>
        </p:txBody>
      </p:sp>
      <p:sp>
        <p:nvSpPr>
          <p:cNvPr id="45069" name="Freeform 11"/>
          <p:cNvSpPr>
            <a:spLocks/>
          </p:cNvSpPr>
          <p:nvPr/>
        </p:nvSpPr>
        <p:spPr bwMode="auto">
          <a:xfrm flipH="1" flipV="1">
            <a:off x="6278563" y="3606800"/>
            <a:ext cx="223837" cy="200025"/>
          </a:xfrm>
          <a:custGeom>
            <a:avLst/>
            <a:gdLst>
              <a:gd name="T0" fmla="*/ 337700183 w 141"/>
              <a:gd name="T1" fmla="*/ 17641888 h 126"/>
              <a:gd name="T2" fmla="*/ 173889599 w 141"/>
              <a:gd name="T3" fmla="*/ 17641888 h 126"/>
              <a:gd name="T4" fmla="*/ 98285080 w 141"/>
              <a:gd name="T5" fmla="*/ 60483750 h 126"/>
              <a:gd name="T6" fmla="*/ 47882068 w 141"/>
              <a:gd name="T7" fmla="*/ 148690013 h 126"/>
              <a:gd name="T8" fmla="*/ 25201506 w 141"/>
              <a:gd name="T9" fmla="*/ 236894688 h 126"/>
              <a:gd name="T10" fmla="*/ 10080602 w 141"/>
              <a:gd name="T11" fmla="*/ 312499375 h 126"/>
              <a:gd name="T12" fmla="*/ 75604519 w 141"/>
              <a:gd name="T13" fmla="*/ 274697825 h 126"/>
              <a:gd name="T14" fmla="*/ 141128435 w 141"/>
              <a:gd name="T15" fmla="*/ 236894688 h 126"/>
              <a:gd name="T16" fmla="*/ 206652351 w 141"/>
              <a:gd name="T17" fmla="*/ 199093138 h 126"/>
              <a:gd name="T18" fmla="*/ 287297171 w 141"/>
              <a:gd name="T19" fmla="*/ 123488450 h 126"/>
              <a:gd name="T20" fmla="*/ 337700183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0" name="Oval 12"/>
          <p:cNvSpPr>
            <a:spLocks noChangeArrowheads="1"/>
          </p:cNvSpPr>
          <p:nvPr/>
        </p:nvSpPr>
        <p:spPr bwMode="auto">
          <a:xfrm>
            <a:off x="6261100" y="3603625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1" name="Oval 13"/>
          <p:cNvSpPr>
            <a:spLocks noChangeArrowheads="1"/>
          </p:cNvSpPr>
          <p:nvPr/>
        </p:nvSpPr>
        <p:spPr bwMode="auto">
          <a:xfrm>
            <a:off x="6261100" y="2743200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2" name="Text Box 14"/>
          <p:cNvSpPr txBox="1">
            <a:spLocks noChangeArrowheads="1"/>
          </p:cNvSpPr>
          <p:nvPr/>
        </p:nvSpPr>
        <p:spPr bwMode="auto">
          <a:xfrm>
            <a:off x="6153150" y="4443413"/>
            <a:ext cx="271462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potential observations</a:t>
            </a:r>
            <a:r>
              <a:rPr lang="en-US" sz="1600">
                <a:latin typeface="Skia" charset="0"/>
              </a:rPr>
              <a:t> </a:t>
            </a:r>
            <a:r>
              <a:rPr lang="en-US" sz="2000">
                <a:latin typeface="Geneva" charset="0"/>
              </a:rPr>
              <a:t>o</a:t>
            </a:r>
            <a:endParaRPr lang="en-US" sz="1600">
              <a:latin typeface="Skia" charset="0"/>
            </a:endParaRPr>
          </a:p>
        </p:txBody>
      </p:sp>
      <p:sp>
        <p:nvSpPr>
          <p:cNvPr id="45073" name="Line 15"/>
          <p:cNvSpPr>
            <a:spLocks noChangeShapeType="1"/>
          </p:cNvSpPr>
          <p:nvPr/>
        </p:nvSpPr>
        <p:spPr bwMode="auto">
          <a:xfrm flipH="1" flipV="1">
            <a:off x="6583363" y="4246563"/>
            <a:ext cx="76200" cy="295275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sm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4" name="Oval 16"/>
          <p:cNvSpPr>
            <a:spLocks noChangeArrowheads="1"/>
          </p:cNvSpPr>
          <p:nvPr/>
        </p:nvSpPr>
        <p:spPr bwMode="auto">
          <a:xfrm>
            <a:off x="7085013" y="1866900"/>
            <a:ext cx="444500" cy="428625"/>
          </a:xfrm>
          <a:prstGeom prst="ellips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5" name="Oval 17"/>
          <p:cNvSpPr>
            <a:spLocks noChangeArrowheads="1"/>
          </p:cNvSpPr>
          <p:nvPr/>
        </p:nvSpPr>
        <p:spPr bwMode="auto">
          <a:xfrm>
            <a:off x="6510338" y="387508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6" name="Oval 18"/>
          <p:cNvSpPr>
            <a:spLocks noChangeArrowheads="1"/>
          </p:cNvSpPr>
          <p:nvPr/>
        </p:nvSpPr>
        <p:spPr bwMode="auto">
          <a:xfrm>
            <a:off x="6503988" y="299561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4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45720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latin typeface="Geneva" charset="0"/>
              </a:rPr>
              <a:t>p</a:t>
            </a:r>
            <a:r>
              <a:rPr lang="en-US" sz="1800" dirty="0">
                <a:latin typeface="Geneva" charset="0"/>
              </a:rPr>
              <a:t>(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dirty="0">
                <a:latin typeface="Geneva" charset="0"/>
              </a:rPr>
              <a:t> | </a:t>
            </a:r>
            <a:r>
              <a:rPr lang="en-US" sz="1800" dirty="0" err="1">
                <a:latin typeface="Geneva" charset="0"/>
              </a:rPr>
              <a:t>r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m</a:t>
            </a:r>
            <a:r>
              <a:rPr lang="en-US" sz="1800" dirty="0">
                <a:latin typeface="Geneva" charset="0"/>
              </a:rPr>
              <a:t> )</a:t>
            </a:r>
            <a:r>
              <a:rPr lang="en-US" sz="1800" baseline="-25000" dirty="0"/>
              <a:t>  </a:t>
            </a:r>
            <a:r>
              <a:rPr lang="en-US" sz="2000" dirty="0"/>
              <a:t> </a:t>
            </a:r>
            <a:r>
              <a:rPr lang="en-US" sz="1800" dirty="0"/>
              <a:t> sensor model</a:t>
            </a: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593725" y="2362200"/>
            <a:ext cx="42672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baseline="-25000" dirty="0" err="1">
                <a:solidFill>
                  <a:srgbClr val="FF0000"/>
                </a:solidFill>
                <a:latin typeface="Geneva" charset="0"/>
              </a:rPr>
              <a:t>new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baseline="-25000" dirty="0" err="1">
                <a:solidFill>
                  <a:srgbClr val="FF0000"/>
                </a:solidFill>
                <a:latin typeface="Geneva" charset="0"/>
              </a:rPr>
              <a:t>old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a,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     </a:t>
            </a:r>
            <a:r>
              <a:rPr lang="en-US" sz="1800" dirty="0"/>
              <a:t>action model</a:t>
            </a:r>
          </a:p>
        </p:txBody>
      </p: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365125" y="5430838"/>
            <a:ext cx="51816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rgbClr val="FF0000"/>
                </a:solidFill>
                <a:latin typeface="Comic Sans MS" charset="0"/>
              </a:rPr>
              <a:t>“probabilistic kinematics”  --  encoder uncertainty</a:t>
            </a:r>
          </a:p>
        </p:txBody>
      </p:sp>
      <p:sp>
        <p:nvSpPr>
          <p:cNvPr id="46087" name="Line 6"/>
          <p:cNvSpPr>
            <a:spLocks noChangeShapeType="1"/>
          </p:cNvSpPr>
          <p:nvPr/>
        </p:nvSpPr>
        <p:spPr bwMode="auto">
          <a:xfrm>
            <a:off x="3810000" y="1652588"/>
            <a:ext cx="1981200" cy="252412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608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23304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048000"/>
            <a:ext cx="2338388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533400" y="5867400"/>
            <a:ext cx="7772400" cy="749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000"/>
              <a:t> red lines indicate commanded action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000"/>
              <a:t> the cloud indicates the likelihood of various final states</a:t>
            </a:r>
          </a:p>
        </p:txBody>
      </p:sp>
      <p:sp>
        <p:nvSpPr>
          <p:cNvPr id="46091" name="Freeform 10"/>
          <p:cNvSpPr>
            <a:spLocks/>
          </p:cNvSpPr>
          <p:nvPr/>
        </p:nvSpPr>
        <p:spPr bwMode="auto">
          <a:xfrm>
            <a:off x="6248400" y="16002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7275513" y="203993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3" name="Text Box 12"/>
          <p:cNvSpPr txBox="1">
            <a:spLocks noChangeArrowheads="1"/>
          </p:cNvSpPr>
          <p:nvPr/>
        </p:nvSpPr>
        <p:spPr bwMode="auto">
          <a:xfrm>
            <a:off x="5422900" y="1179513"/>
            <a:ext cx="34290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Skia" charset="0"/>
              </a:rPr>
              <a:t>map </a:t>
            </a:r>
            <a:r>
              <a:rPr lang="en-US" sz="2000">
                <a:latin typeface="Geneva" charset="0"/>
              </a:rPr>
              <a:t>m</a:t>
            </a:r>
            <a:r>
              <a:rPr lang="en-US" sz="1600">
                <a:latin typeface="Skia" charset="0"/>
              </a:rPr>
              <a:t> and location </a:t>
            </a:r>
            <a:r>
              <a:rPr lang="en-US" sz="2000">
                <a:latin typeface="Geneva" charset="0"/>
              </a:rPr>
              <a:t>r</a:t>
            </a:r>
            <a:r>
              <a:rPr lang="en-US" sz="1600">
                <a:latin typeface="Skia" charset="0"/>
              </a:rPr>
              <a:t> </a:t>
            </a:r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5867400" y="2819400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.75</a:t>
            </a:r>
            <a:endParaRPr lang="en-US" sz="2000"/>
          </a:p>
        </p:txBody>
      </p:sp>
      <p:sp>
        <p:nvSpPr>
          <p:cNvPr id="46095" name="Freeform 14"/>
          <p:cNvSpPr>
            <a:spLocks/>
          </p:cNvSpPr>
          <p:nvPr/>
        </p:nvSpPr>
        <p:spPr bwMode="auto">
          <a:xfrm>
            <a:off x="6604000" y="3117850"/>
            <a:ext cx="223838" cy="200025"/>
          </a:xfrm>
          <a:custGeom>
            <a:avLst/>
            <a:gdLst>
              <a:gd name="T0" fmla="*/ 337701692 w 141"/>
              <a:gd name="T1" fmla="*/ 17641888 h 126"/>
              <a:gd name="T2" fmla="*/ 173891963 w 141"/>
              <a:gd name="T3" fmla="*/ 17641888 h 126"/>
              <a:gd name="T4" fmla="*/ 98287107 w 141"/>
              <a:gd name="T5" fmla="*/ 60483750 h 126"/>
              <a:gd name="T6" fmla="*/ 47883869 w 141"/>
              <a:gd name="T7" fmla="*/ 148690013 h 126"/>
              <a:gd name="T8" fmla="*/ 25201619 w 141"/>
              <a:gd name="T9" fmla="*/ 236894688 h 126"/>
              <a:gd name="T10" fmla="*/ 10080648 w 141"/>
              <a:gd name="T11" fmla="*/ 312499375 h 126"/>
              <a:gd name="T12" fmla="*/ 75604856 w 141"/>
              <a:gd name="T13" fmla="*/ 274697825 h 126"/>
              <a:gd name="T14" fmla="*/ 141129065 w 141"/>
              <a:gd name="T15" fmla="*/ 236894688 h 126"/>
              <a:gd name="T16" fmla="*/ 206653274 w 141"/>
              <a:gd name="T17" fmla="*/ 199093138 h 126"/>
              <a:gd name="T18" fmla="*/ 287298454 w 141"/>
              <a:gd name="T19" fmla="*/ 123488450 h 126"/>
              <a:gd name="T20" fmla="*/ 337701692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6" name="Text Box 15"/>
          <p:cNvSpPr txBox="1">
            <a:spLocks noChangeArrowheads="1"/>
          </p:cNvSpPr>
          <p:nvPr/>
        </p:nvSpPr>
        <p:spPr bwMode="auto">
          <a:xfrm>
            <a:off x="5867400" y="3679825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.05</a:t>
            </a:r>
            <a:endParaRPr lang="en-US" sz="2000"/>
          </a:p>
        </p:txBody>
      </p:sp>
      <p:sp>
        <p:nvSpPr>
          <p:cNvPr id="46097" name="Freeform 16"/>
          <p:cNvSpPr>
            <a:spLocks/>
          </p:cNvSpPr>
          <p:nvPr/>
        </p:nvSpPr>
        <p:spPr bwMode="auto">
          <a:xfrm flipH="1" flipV="1">
            <a:off x="6278563" y="3606800"/>
            <a:ext cx="223837" cy="200025"/>
          </a:xfrm>
          <a:custGeom>
            <a:avLst/>
            <a:gdLst>
              <a:gd name="T0" fmla="*/ 337700183 w 141"/>
              <a:gd name="T1" fmla="*/ 17641888 h 126"/>
              <a:gd name="T2" fmla="*/ 173889599 w 141"/>
              <a:gd name="T3" fmla="*/ 17641888 h 126"/>
              <a:gd name="T4" fmla="*/ 98285080 w 141"/>
              <a:gd name="T5" fmla="*/ 60483750 h 126"/>
              <a:gd name="T6" fmla="*/ 47882068 w 141"/>
              <a:gd name="T7" fmla="*/ 148690013 h 126"/>
              <a:gd name="T8" fmla="*/ 25201506 w 141"/>
              <a:gd name="T9" fmla="*/ 236894688 h 126"/>
              <a:gd name="T10" fmla="*/ 10080602 w 141"/>
              <a:gd name="T11" fmla="*/ 312499375 h 126"/>
              <a:gd name="T12" fmla="*/ 75604519 w 141"/>
              <a:gd name="T13" fmla="*/ 274697825 h 126"/>
              <a:gd name="T14" fmla="*/ 141128435 w 141"/>
              <a:gd name="T15" fmla="*/ 236894688 h 126"/>
              <a:gd name="T16" fmla="*/ 206652351 w 141"/>
              <a:gd name="T17" fmla="*/ 199093138 h 126"/>
              <a:gd name="T18" fmla="*/ 287297171 w 141"/>
              <a:gd name="T19" fmla="*/ 123488450 h 126"/>
              <a:gd name="T20" fmla="*/ 337700183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6261100" y="3603625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6261100" y="2743200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0" name="Text Box 19"/>
          <p:cNvSpPr txBox="1">
            <a:spLocks noChangeArrowheads="1"/>
          </p:cNvSpPr>
          <p:nvPr/>
        </p:nvSpPr>
        <p:spPr bwMode="auto">
          <a:xfrm>
            <a:off x="6153150" y="4443413"/>
            <a:ext cx="271462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potential observations</a:t>
            </a:r>
            <a:r>
              <a:rPr lang="en-US" sz="1600">
                <a:latin typeface="Skia" charset="0"/>
              </a:rPr>
              <a:t> </a:t>
            </a:r>
            <a:r>
              <a:rPr lang="en-US" sz="2000">
                <a:latin typeface="Geneva" charset="0"/>
              </a:rPr>
              <a:t>o</a:t>
            </a:r>
            <a:endParaRPr lang="en-US" sz="1600">
              <a:latin typeface="Skia" charset="0"/>
            </a:endParaRPr>
          </a:p>
        </p:txBody>
      </p:sp>
      <p:sp>
        <p:nvSpPr>
          <p:cNvPr id="46101" name="Line 20"/>
          <p:cNvSpPr>
            <a:spLocks noChangeShapeType="1"/>
          </p:cNvSpPr>
          <p:nvPr/>
        </p:nvSpPr>
        <p:spPr bwMode="auto">
          <a:xfrm flipH="1" flipV="1">
            <a:off x="6583363" y="4246563"/>
            <a:ext cx="76200" cy="295275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sm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7085013" y="1866900"/>
            <a:ext cx="444500" cy="428625"/>
          </a:xfrm>
          <a:prstGeom prst="ellips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6510338" y="387508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4" name="Oval 23"/>
          <p:cNvSpPr>
            <a:spLocks noChangeArrowheads="1"/>
          </p:cNvSpPr>
          <p:nvPr/>
        </p:nvSpPr>
        <p:spPr bwMode="auto">
          <a:xfrm>
            <a:off x="6503988" y="299561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1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modeling: how-to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3063875" cy="677108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sensor model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4648200" y="1371600"/>
            <a:ext cx="3810000" cy="857250"/>
          </a:xfrm>
          <a:prstGeom prst="rect">
            <a:avLst/>
          </a:prstGeom>
          <a:noFill/>
          <a:ln w="19050">
            <a:solidFill>
              <a:srgbClr val="0066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sz="2000">
                <a:solidFill>
                  <a:srgbClr val="006600"/>
                </a:solidFill>
                <a:latin typeface="Geneva" charset="0"/>
              </a:rPr>
              <a:t>p( r</a:t>
            </a:r>
            <a:r>
              <a:rPr lang="en-US" sz="2000" baseline="-25000">
                <a:solidFill>
                  <a:srgbClr val="006600"/>
                </a:solidFill>
                <a:latin typeface="Geneva" charset="0"/>
              </a:rPr>
              <a:t>new</a:t>
            </a:r>
            <a:r>
              <a:rPr lang="en-US" sz="2000">
                <a:solidFill>
                  <a:srgbClr val="006600"/>
                </a:solidFill>
                <a:latin typeface="Geneva" charset="0"/>
              </a:rPr>
              <a:t> | r</a:t>
            </a:r>
            <a:r>
              <a:rPr lang="en-US" sz="2000" baseline="-25000">
                <a:solidFill>
                  <a:srgbClr val="006600"/>
                </a:solidFill>
                <a:latin typeface="Geneva" charset="0"/>
              </a:rPr>
              <a:t>old</a:t>
            </a:r>
            <a:r>
              <a:rPr lang="en-US" sz="2000">
                <a:solidFill>
                  <a:srgbClr val="006600"/>
                </a:solidFill>
                <a:latin typeface="Geneva" charset="0"/>
              </a:rPr>
              <a:t>, a, m )</a:t>
            </a:r>
            <a:r>
              <a:rPr lang="en-US" sz="2000" baseline="-25000">
                <a:solidFill>
                  <a:srgbClr val="006600"/>
                </a:solidFill>
              </a:rPr>
              <a:t>       </a:t>
            </a:r>
            <a:r>
              <a:rPr lang="en-US" sz="2000">
                <a:solidFill>
                  <a:srgbClr val="006600"/>
                </a:solidFill>
              </a:rPr>
              <a:t>action model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838200" y="2222500"/>
            <a:ext cx="7086600" cy="651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dirty="0"/>
              <a:t>(0) Model the physics of the sensor/actuators	(with error estimates)</a:t>
            </a:r>
          </a:p>
        </p:txBody>
      </p:sp>
      <p:sp>
        <p:nvSpPr>
          <p:cNvPr id="47111" name="Text Box 6"/>
          <p:cNvSpPr txBox="1">
            <a:spLocks noChangeArrowheads="1"/>
          </p:cNvSpPr>
          <p:nvPr/>
        </p:nvSpPr>
        <p:spPr bwMode="auto">
          <a:xfrm>
            <a:off x="838200" y="3273425"/>
            <a:ext cx="5638800" cy="651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/>
              <a:t>(1) Measure lots of sensing/action results	and create a model from them</a:t>
            </a:r>
          </a:p>
        </p:txBody>
      </p:sp>
      <p:sp>
        <p:nvSpPr>
          <p:cNvPr id="47112" name="Text Box 7"/>
          <p:cNvSpPr txBox="1">
            <a:spLocks noChangeArrowheads="1"/>
          </p:cNvSpPr>
          <p:nvPr/>
        </p:nvSpPr>
        <p:spPr bwMode="auto">
          <a:xfrm>
            <a:off x="6869113" y="2239963"/>
            <a:ext cx="1600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990099"/>
                </a:solidFill>
                <a:latin typeface="Arial" charset="0"/>
              </a:rPr>
              <a:t>theoretical modeling</a:t>
            </a:r>
          </a:p>
        </p:txBody>
      </p:sp>
      <p:sp>
        <p:nvSpPr>
          <p:cNvPr id="47113" name="Text Box 8"/>
          <p:cNvSpPr txBox="1">
            <a:spLocks noChangeArrowheads="1"/>
          </p:cNvSpPr>
          <p:nvPr/>
        </p:nvSpPr>
        <p:spPr bwMode="auto">
          <a:xfrm>
            <a:off x="6869113" y="3352800"/>
            <a:ext cx="1600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990099"/>
                </a:solidFill>
                <a:latin typeface="Arial" charset="0"/>
              </a:rPr>
              <a:t>empirical modeling</a:t>
            </a:r>
          </a:p>
        </p:txBody>
      </p:sp>
      <p:sp>
        <p:nvSpPr>
          <p:cNvPr id="47114" name="Rectangle 9"/>
          <p:cNvSpPr>
            <a:spLocks noChangeArrowheads="1"/>
          </p:cNvSpPr>
          <p:nvPr/>
        </p:nvSpPr>
        <p:spPr bwMode="auto">
          <a:xfrm>
            <a:off x="1295400" y="4067175"/>
            <a:ext cx="425132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charset="0"/>
              </a:rPr>
              <a:t> take N measurements, find mean (m) and st. dev. (</a:t>
            </a:r>
            <a:r>
              <a:rPr lang="en-US" sz="1600">
                <a:latin typeface="Symbol" charset="2"/>
              </a:rPr>
              <a:t>s</a:t>
            </a:r>
            <a:r>
              <a:rPr lang="en-US" sz="1600">
                <a:latin typeface="Times New Roman" charset="0"/>
              </a:rPr>
              <a:t>) and then use a Gaussian model</a:t>
            </a:r>
          </a:p>
        </p:txBody>
      </p:sp>
      <p:sp>
        <p:nvSpPr>
          <p:cNvPr id="47115" name="Rectangle 10"/>
          <p:cNvSpPr>
            <a:spLocks noChangeArrowheads="1"/>
          </p:cNvSpPr>
          <p:nvPr/>
        </p:nvSpPr>
        <p:spPr bwMode="auto">
          <a:xfrm>
            <a:off x="1295400" y="4648200"/>
            <a:ext cx="42513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charset="0"/>
              </a:rPr>
              <a:t> or, some other easily-manipulated model...</a:t>
            </a:r>
          </a:p>
        </p:txBody>
      </p:sp>
      <p:sp>
        <p:nvSpPr>
          <p:cNvPr id="47116" name="Text Box 11"/>
          <p:cNvSpPr txBox="1">
            <a:spLocks noChangeArrowheads="1"/>
          </p:cNvSpPr>
          <p:nvPr/>
        </p:nvSpPr>
        <p:spPr bwMode="auto">
          <a:xfrm>
            <a:off x="838200" y="5943600"/>
            <a:ext cx="5638800" cy="420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/>
              <a:t>(2) Make something up...</a:t>
            </a:r>
          </a:p>
        </p:txBody>
      </p:sp>
      <p:sp>
        <p:nvSpPr>
          <p:cNvPr id="47117" name="Text Box 12"/>
          <p:cNvSpPr txBox="1">
            <a:spLocks noChangeArrowheads="1"/>
          </p:cNvSpPr>
          <p:nvPr/>
        </p:nvSpPr>
        <p:spPr bwMode="auto">
          <a:xfrm>
            <a:off x="4267200" y="5257800"/>
            <a:ext cx="16764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00"/>
                </a:solidFill>
                <a:latin typeface="Geneva" charset="0"/>
              </a:rPr>
              <a:t>p( x )</a:t>
            </a:r>
            <a:r>
              <a:rPr lang="en-US" sz="2000" baseline="-25000">
                <a:solidFill>
                  <a:srgbClr val="FF9900"/>
                </a:solidFill>
              </a:rPr>
              <a:t>  </a:t>
            </a:r>
            <a:r>
              <a:rPr lang="en-US" sz="2000">
                <a:solidFill>
                  <a:srgbClr val="FF9900"/>
                </a:solidFill>
              </a:rPr>
              <a:t>=   </a:t>
            </a:r>
          </a:p>
        </p:txBody>
      </p:sp>
      <p:sp>
        <p:nvSpPr>
          <p:cNvPr id="47118" name="Text Box 13"/>
          <p:cNvSpPr txBox="1">
            <a:spLocks noChangeArrowheads="1"/>
          </p:cNvSpPr>
          <p:nvPr/>
        </p:nvSpPr>
        <p:spPr bwMode="auto">
          <a:xfrm>
            <a:off x="990600" y="5257800"/>
            <a:ext cx="16764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00"/>
                </a:solidFill>
                <a:latin typeface="Geneva" charset="0"/>
              </a:rPr>
              <a:t>p( x )</a:t>
            </a:r>
            <a:r>
              <a:rPr lang="en-US" sz="2000" baseline="-25000">
                <a:solidFill>
                  <a:srgbClr val="FF9900"/>
                </a:solidFill>
              </a:rPr>
              <a:t>  </a:t>
            </a:r>
            <a:r>
              <a:rPr lang="en-US" sz="2000">
                <a:solidFill>
                  <a:srgbClr val="FF9900"/>
                </a:solidFill>
              </a:rPr>
              <a:t>=   </a:t>
            </a:r>
          </a:p>
        </p:txBody>
      </p:sp>
      <p:sp>
        <p:nvSpPr>
          <p:cNvPr id="47119" name="Text Box 14"/>
          <p:cNvSpPr txBox="1">
            <a:spLocks noChangeArrowheads="1"/>
          </p:cNvSpPr>
          <p:nvPr/>
        </p:nvSpPr>
        <p:spPr bwMode="auto">
          <a:xfrm>
            <a:off x="2209800" y="5138738"/>
            <a:ext cx="2057400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0    if   |x-m| &gt; 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</a:t>
            </a:r>
          </a:p>
        </p:txBody>
      </p:sp>
      <p:sp>
        <p:nvSpPr>
          <p:cNvPr id="47120" name="Text Box 15"/>
          <p:cNvSpPr txBox="1">
            <a:spLocks noChangeArrowheads="1"/>
          </p:cNvSpPr>
          <p:nvPr/>
        </p:nvSpPr>
        <p:spPr bwMode="auto">
          <a:xfrm>
            <a:off x="2198688" y="5454650"/>
            <a:ext cx="2057400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1     otherwise </a:t>
            </a:r>
          </a:p>
        </p:txBody>
      </p:sp>
      <p:sp>
        <p:nvSpPr>
          <p:cNvPr id="47121" name="Text Box 16"/>
          <p:cNvSpPr txBox="1">
            <a:spLocks noChangeArrowheads="1"/>
          </p:cNvSpPr>
          <p:nvPr/>
        </p:nvSpPr>
        <p:spPr bwMode="auto">
          <a:xfrm>
            <a:off x="5529263" y="5454650"/>
            <a:ext cx="2547937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1- |x-m|/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   otherwise </a:t>
            </a:r>
          </a:p>
        </p:txBody>
      </p:sp>
      <p:sp>
        <p:nvSpPr>
          <p:cNvPr id="47122" name="AutoShape 17"/>
          <p:cNvSpPr>
            <a:spLocks/>
          </p:cNvSpPr>
          <p:nvPr/>
        </p:nvSpPr>
        <p:spPr bwMode="auto">
          <a:xfrm>
            <a:off x="1981200" y="5181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123" name="AutoShape 18"/>
          <p:cNvSpPr>
            <a:spLocks/>
          </p:cNvSpPr>
          <p:nvPr/>
        </p:nvSpPr>
        <p:spPr bwMode="auto">
          <a:xfrm>
            <a:off x="5334000" y="5181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124" name="Text Box 19"/>
          <p:cNvSpPr txBox="1">
            <a:spLocks noChangeArrowheads="1"/>
          </p:cNvSpPr>
          <p:nvPr/>
        </p:nvSpPr>
        <p:spPr bwMode="auto">
          <a:xfrm>
            <a:off x="5540375" y="5129213"/>
            <a:ext cx="3298825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0                if   |x-m| &gt; 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</a:t>
            </a:r>
          </a:p>
        </p:txBody>
      </p:sp>
      <p:pic>
        <p:nvPicPr>
          <p:cNvPr id="47125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4191000"/>
            <a:ext cx="19558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1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48133" name="Freeform 4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48135" name="Oval 6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6" name="Oval 7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8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8" name="Oval 9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9" name="Oval 10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0" name="Oval 11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1" name="Oval 12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2" name="Oval 13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3" name="Oval 14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4" name="Oval 15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5" name="Oval 16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6" name="Oval 17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7" name="Oval 18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8" name="Oval 19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9" name="Oval 20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9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49158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49161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2" name="Oval 9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3" name="Oval 10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4" name="Oval 11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5" name="Oval 12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6" name="Oval 13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7" name="Oval 14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8" name="Oval 15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9" name="Oval 16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0" name="Oval 17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1" name="Oval 18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2" name="Oval 19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3" name="Oval 20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4" name="Oval 21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5" name="Oval 22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6" name="Freeform 23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7" name="Oval 24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8" name="Oval 25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9" name="Oval 26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80" name="Oval 27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81" name="Oval 28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2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>
                <a:latin typeface="Geneva" charset="0"/>
              </a:rPr>
              <a:t>p(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0182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83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0184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0185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86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248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Normalize (make sure the importance factors add to 1)</a:t>
            </a:r>
          </a:p>
        </p:txBody>
      </p:sp>
      <p:sp>
        <p:nvSpPr>
          <p:cNvPr id="50187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You now have an approximation of  </a:t>
            </a:r>
            <a:r>
              <a:rPr lang="en-US" sz="1600" dirty="0">
                <a:latin typeface="Geneva" charset="0"/>
              </a:rPr>
              <a:t>p(r</a:t>
            </a:r>
            <a:r>
              <a:rPr lang="en-US" sz="1600" baseline="-25000" dirty="0">
                <a:latin typeface="Geneva" charset="0"/>
              </a:rPr>
              <a:t>1 </a:t>
            </a:r>
            <a:r>
              <a:rPr lang="en-US" sz="1600" dirty="0">
                <a:latin typeface="Geneva" charset="0"/>
              </a:rPr>
              <a:t>| o</a:t>
            </a:r>
            <a:r>
              <a:rPr lang="en-US" sz="1600" baseline="-25000" dirty="0">
                <a:latin typeface="Geneva" charset="0"/>
              </a:rPr>
              <a:t>1</a:t>
            </a:r>
            <a:r>
              <a:rPr lang="en-US" sz="1600" dirty="0">
                <a:latin typeface="Geneva" charset="0"/>
              </a:rPr>
              <a:t>, …, m) </a:t>
            </a:r>
            <a:endParaRPr lang="en-US" sz="1600" dirty="0"/>
          </a:p>
        </p:txBody>
      </p:sp>
      <p:sp>
        <p:nvSpPr>
          <p:cNvPr id="50188" name="Text Box 11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0189" name="Oval 12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0" name="Oval 13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1" name="Oval 14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2" name="Oval 15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3" name="Oval 16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4" name="Oval 17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5" name="Oval 18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6" name="Oval 19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7" name="Oval 20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8" name="Oval 21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9" name="Oval 22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0" name="Oval 23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1" name="Oval 24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2" name="Oval 25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3" name="Freeform 26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4" name="Oval 27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5" name="Oval 28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6" name="Oval 29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7" name="Oval 30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8" name="Oval 31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Alternative terms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8783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A80000"/>
                </a:solidFill>
              </a:rPr>
              <a:t>UAV</a:t>
            </a:r>
            <a:r>
              <a:rPr lang="en-US" sz="2800"/>
              <a:t>: Unmanned Aerial Vehicle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>
                <a:solidFill>
                  <a:srgbClr val="A80000"/>
                </a:solidFill>
              </a:rPr>
              <a:t>UGV</a:t>
            </a:r>
            <a:r>
              <a:rPr lang="en-US" sz="2800"/>
              <a:t>: Unmanned Ground Vehicle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>
                <a:solidFill>
                  <a:srgbClr val="A80000"/>
                </a:solidFill>
              </a:rPr>
              <a:t>UUV</a:t>
            </a:r>
            <a:r>
              <a:rPr lang="en-US" sz="2800"/>
              <a:t>: Unmanned Undersea 			      (underwater) Vehicle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>
                <a:solidFill>
                  <a:srgbClr val="A80000"/>
                </a:solidFill>
              </a:rPr>
              <a:t>AUV</a:t>
            </a:r>
            <a:r>
              <a:rPr lang="en-US" sz="2800"/>
              <a:t>: Autonomous Underwater Vehicle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0"/>
            <a:ext cx="2743200" cy="2209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209800"/>
            <a:ext cx="2749550" cy="259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4714875"/>
            <a:ext cx="2743200" cy="2143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4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1206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07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1208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1209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0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248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Normalize (make sure the importance factors add to 1)</a:t>
            </a:r>
          </a:p>
        </p:txBody>
      </p:sp>
      <p:sp>
        <p:nvSpPr>
          <p:cNvPr id="51211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1212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1213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1214" name="Text Box 13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1215" name="Freeform 14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6" name="Oval 15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7" name="Oval 16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8" name="Oval 17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9" name="Oval 18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0" name="Oval 19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1" name="Oval 20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2" name="Oval 21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3" name="Oval 22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4" name="Oval 23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5" name="Oval 24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6" name="Oval 25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7" name="Oval 26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8" name="Oval 27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9" name="Oval 28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0" name="Freeform 29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1" name="Oval 30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2" name="Oval 31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3" name="Oval 32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4" name="Oval 33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5" name="Oval 34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6" name="Oval 35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7" name="Oval 36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8" name="Oval 37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9" name="Oval 38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0" name="Oval 39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1" name="Oval 40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2" name="Oval 41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3" name="Oval 42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4" name="Oval 43"/>
          <p:cNvSpPr>
            <a:spLocks noChangeArrowheads="1"/>
          </p:cNvSpPr>
          <p:nvPr/>
        </p:nvSpPr>
        <p:spPr bwMode="auto">
          <a:xfrm>
            <a:off x="8229600" y="4343400"/>
            <a:ext cx="55563" cy="5556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7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2230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31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2233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34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324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Normalize (make sure the importance factors add to 1)</a:t>
            </a:r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2237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2238" name="Text Box 13"/>
          <p:cNvSpPr txBox="1">
            <a:spLocks noChangeArrowheads="1"/>
          </p:cNvSpPr>
          <p:nvPr/>
        </p:nvSpPr>
        <p:spPr bwMode="auto">
          <a:xfrm>
            <a:off x="533400" y="4832350"/>
            <a:ext cx="5715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The robot moves, </a:t>
            </a:r>
            <a:r>
              <a:rPr lang="en-US" sz="1600">
                <a:latin typeface="Geneva" charset="0"/>
              </a:rPr>
              <a:t>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</a:t>
            </a:r>
          </a:p>
        </p:txBody>
      </p:sp>
      <p:sp>
        <p:nvSpPr>
          <p:cNvPr id="52239" name="Text Box 14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2240" name="Text Box 15"/>
          <p:cNvSpPr txBox="1">
            <a:spLocks noChangeArrowheads="1"/>
          </p:cNvSpPr>
          <p:nvPr/>
        </p:nvSpPr>
        <p:spPr bwMode="auto">
          <a:xfrm>
            <a:off x="533400" y="5229225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, move it according to the model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2 </a:t>
            </a:r>
            <a:r>
              <a:rPr lang="en-US" sz="1600">
                <a:latin typeface="Geneva" charset="0"/>
              </a:rPr>
              <a:t>| 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m)</a:t>
            </a:r>
            <a:r>
              <a:rPr lang="en-US" sz="1600"/>
              <a:t> </a:t>
            </a:r>
          </a:p>
        </p:txBody>
      </p:sp>
      <p:sp>
        <p:nvSpPr>
          <p:cNvPr id="52241" name="Freeform 16"/>
          <p:cNvSpPr>
            <a:spLocks/>
          </p:cNvSpPr>
          <p:nvPr/>
        </p:nvSpPr>
        <p:spPr bwMode="auto">
          <a:xfrm>
            <a:off x="6850063" y="5691188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2" name="Freeform 17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3" name="Oval 18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4" name="Oval 19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5" name="Oval 20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6" name="Oval 21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7" name="Oval 22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8" name="Oval 23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9" name="Oval 24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0" name="Oval 25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1" name="Oval 26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2" name="Oval 27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3" name="Oval 28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4" name="Oval 29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5" name="Oval 30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6" name="Oval 31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7" name="Freeform 32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8" name="Oval 33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9" name="Oval 34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0" name="Oval 35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1" name="Oval 36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2" name="Oval 37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3" name="Oval 38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4" name="Oval 39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5" name="Oval 40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6" name="Oval 41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7" name="Oval 42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8" name="Oval 43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9" name="Oval 44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0" name="Line 45"/>
          <p:cNvSpPr>
            <a:spLocks noChangeShapeType="1"/>
          </p:cNvSpPr>
          <p:nvPr/>
        </p:nvSpPr>
        <p:spPr bwMode="auto">
          <a:xfrm>
            <a:off x="3087688" y="5060950"/>
            <a:ext cx="4572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1" name="Oval 46"/>
          <p:cNvSpPr>
            <a:spLocks noChangeArrowheads="1"/>
          </p:cNvSpPr>
          <p:nvPr/>
        </p:nvSpPr>
        <p:spPr bwMode="auto">
          <a:xfrm>
            <a:off x="8172450" y="61452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2" name="Oval 47"/>
          <p:cNvSpPr>
            <a:spLocks noChangeArrowheads="1"/>
          </p:cNvSpPr>
          <p:nvPr/>
        </p:nvSpPr>
        <p:spPr bwMode="auto">
          <a:xfrm>
            <a:off x="7696200" y="61055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3" name="Oval 48"/>
          <p:cNvSpPr>
            <a:spLocks noChangeArrowheads="1"/>
          </p:cNvSpPr>
          <p:nvPr/>
        </p:nvSpPr>
        <p:spPr bwMode="auto">
          <a:xfrm>
            <a:off x="7564438" y="6026150"/>
            <a:ext cx="74612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4" name="Oval 49"/>
          <p:cNvSpPr>
            <a:spLocks noChangeArrowheads="1"/>
          </p:cNvSpPr>
          <p:nvPr/>
        </p:nvSpPr>
        <p:spPr bwMode="auto">
          <a:xfrm>
            <a:off x="8313738" y="60499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5" name="Oval 50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6" name="Oval 51"/>
          <p:cNvSpPr>
            <a:spLocks noChangeArrowheads="1"/>
          </p:cNvSpPr>
          <p:nvPr/>
        </p:nvSpPr>
        <p:spPr bwMode="auto">
          <a:xfrm>
            <a:off x="8261350" y="617378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7" name="Oval 52"/>
          <p:cNvSpPr>
            <a:spLocks noChangeArrowheads="1"/>
          </p:cNvSpPr>
          <p:nvPr/>
        </p:nvSpPr>
        <p:spPr bwMode="auto">
          <a:xfrm>
            <a:off x="8382000" y="6248400"/>
            <a:ext cx="74613" cy="74613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8" name="Oval 53"/>
          <p:cNvSpPr>
            <a:spLocks noChangeArrowheads="1"/>
          </p:cNvSpPr>
          <p:nvPr/>
        </p:nvSpPr>
        <p:spPr bwMode="auto">
          <a:xfrm>
            <a:off x="7502525" y="6197600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9" name="Oval 54"/>
          <p:cNvSpPr>
            <a:spLocks noChangeArrowheads="1"/>
          </p:cNvSpPr>
          <p:nvPr/>
        </p:nvSpPr>
        <p:spPr bwMode="auto">
          <a:xfrm>
            <a:off x="8218488" y="4310063"/>
            <a:ext cx="74612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80" name="Oval 55"/>
          <p:cNvSpPr>
            <a:spLocks noChangeArrowheads="1"/>
          </p:cNvSpPr>
          <p:nvPr/>
        </p:nvSpPr>
        <p:spPr bwMode="auto">
          <a:xfrm>
            <a:off x="8437563" y="5857875"/>
            <a:ext cx="74612" cy="7461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81" name="Oval 56"/>
          <p:cNvSpPr>
            <a:spLocks noChangeArrowheads="1"/>
          </p:cNvSpPr>
          <p:nvPr/>
        </p:nvSpPr>
        <p:spPr bwMode="auto">
          <a:xfrm>
            <a:off x="7369175" y="60309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8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3254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3256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3257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324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Normalize (make sure the importance factors add to 1)</a:t>
            </a:r>
          </a:p>
        </p:txBody>
      </p:sp>
      <p:sp>
        <p:nvSpPr>
          <p:cNvPr id="53259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3260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3261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3262" name="Text Box 13"/>
          <p:cNvSpPr txBox="1">
            <a:spLocks noChangeArrowheads="1"/>
          </p:cNvSpPr>
          <p:nvPr/>
        </p:nvSpPr>
        <p:spPr bwMode="auto">
          <a:xfrm>
            <a:off x="533400" y="4832350"/>
            <a:ext cx="5715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The robot moves, </a:t>
            </a:r>
            <a:r>
              <a:rPr lang="en-US" sz="1600">
                <a:latin typeface="Geneva" charset="0"/>
              </a:rPr>
              <a:t>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</a:t>
            </a:r>
          </a:p>
        </p:txBody>
      </p:sp>
      <p:sp>
        <p:nvSpPr>
          <p:cNvPr id="53263" name="Text Box 14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3264" name="Text Box 15"/>
          <p:cNvSpPr txBox="1">
            <a:spLocks noChangeArrowheads="1"/>
          </p:cNvSpPr>
          <p:nvPr/>
        </p:nvSpPr>
        <p:spPr bwMode="auto">
          <a:xfrm>
            <a:off x="533400" y="5229225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, move it according to the model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2 </a:t>
            </a:r>
            <a:r>
              <a:rPr lang="en-US" sz="1600">
                <a:latin typeface="Geneva" charset="0"/>
              </a:rPr>
              <a:t>| 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m)</a:t>
            </a:r>
            <a:r>
              <a:rPr lang="en-US" sz="1600"/>
              <a:t> </a:t>
            </a:r>
          </a:p>
        </p:txBody>
      </p:sp>
      <p:sp>
        <p:nvSpPr>
          <p:cNvPr id="53265" name="Oval 16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6" name="Oval 17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7" name="Oval 18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8" name="Oval 19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9" name="Oval 20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0" name="Oval 21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1" name="Oval 22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2" name="Oval 23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3" name="Oval 24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4" name="Oval 25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5" name="Oval 26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6" name="Oval 27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7" name="Oval 28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8" name="Oval 29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9" name="Freeform 30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0" name="Oval 31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1" name="Oval 32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2" name="Oval 33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3" name="Oval 34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4" name="Line 35"/>
          <p:cNvSpPr>
            <a:spLocks noChangeShapeType="1"/>
          </p:cNvSpPr>
          <p:nvPr/>
        </p:nvSpPr>
        <p:spPr bwMode="auto">
          <a:xfrm>
            <a:off x="3087688" y="5060950"/>
            <a:ext cx="4572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5" name="Freeform 36"/>
          <p:cNvSpPr>
            <a:spLocks/>
          </p:cNvSpPr>
          <p:nvPr/>
        </p:nvSpPr>
        <p:spPr bwMode="auto">
          <a:xfrm>
            <a:off x="171450" y="2160588"/>
            <a:ext cx="361950" cy="3281362"/>
          </a:xfrm>
          <a:custGeom>
            <a:avLst/>
            <a:gdLst>
              <a:gd name="T0" fmla="*/ 454888203 w 288"/>
              <a:gd name="T1" fmla="*/ 2147483647 h 2784"/>
              <a:gd name="T2" fmla="*/ 0 w 288"/>
              <a:gd name="T3" fmla="*/ 2147483647 h 2784"/>
              <a:gd name="T4" fmla="*/ 0 w 288"/>
              <a:gd name="T5" fmla="*/ 0 h 2784"/>
              <a:gd name="T6" fmla="*/ 454888203 w 288"/>
              <a:gd name="T7" fmla="*/ 0 h 2784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84"/>
              <a:gd name="T14" fmla="*/ 288 w 288"/>
              <a:gd name="T15" fmla="*/ 2784 h 27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84">
                <a:moveTo>
                  <a:pt x="288" y="2784"/>
                </a:moveTo>
                <a:lnTo>
                  <a:pt x="0" y="2784"/>
                </a:lnTo>
                <a:lnTo>
                  <a:pt x="0" y="0"/>
                </a:lnTo>
                <a:lnTo>
                  <a:pt x="288" y="0"/>
                </a:lnTo>
              </a:path>
            </a:pathLst>
          </a:custGeom>
          <a:noFill/>
          <a:ln w="12700">
            <a:solidFill>
              <a:srgbClr val="080808"/>
            </a:solidFill>
            <a:round/>
            <a:headEnd type="oval" w="med" len="med"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6" name="Oval 37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7" name="Freeform 38"/>
          <p:cNvSpPr>
            <a:spLocks/>
          </p:cNvSpPr>
          <p:nvPr/>
        </p:nvSpPr>
        <p:spPr bwMode="auto">
          <a:xfrm>
            <a:off x="6850063" y="5691188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8" name="Freeform 39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9" name="Oval 40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0" name="Oval 41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1" name="Oval 42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2" name="Oval 43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3" name="Oval 44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4" name="Oval 45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5" name="Oval 46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6" name="Oval 47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7" name="Oval 48"/>
          <p:cNvSpPr>
            <a:spLocks noChangeArrowheads="1"/>
          </p:cNvSpPr>
          <p:nvPr/>
        </p:nvSpPr>
        <p:spPr bwMode="auto">
          <a:xfrm>
            <a:off x="8172450" y="61452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8" name="Oval 49"/>
          <p:cNvSpPr>
            <a:spLocks noChangeArrowheads="1"/>
          </p:cNvSpPr>
          <p:nvPr/>
        </p:nvSpPr>
        <p:spPr bwMode="auto">
          <a:xfrm>
            <a:off x="7696200" y="61055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9" name="Oval 50"/>
          <p:cNvSpPr>
            <a:spLocks noChangeArrowheads="1"/>
          </p:cNvSpPr>
          <p:nvPr/>
        </p:nvSpPr>
        <p:spPr bwMode="auto">
          <a:xfrm>
            <a:off x="7564438" y="6026150"/>
            <a:ext cx="74612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0" name="Oval 51"/>
          <p:cNvSpPr>
            <a:spLocks noChangeArrowheads="1"/>
          </p:cNvSpPr>
          <p:nvPr/>
        </p:nvSpPr>
        <p:spPr bwMode="auto">
          <a:xfrm>
            <a:off x="8313738" y="60499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1" name="Oval 52"/>
          <p:cNvSpPr>
            <a:spLocks noChangeArrowheads="1"/>
          </p:cNvSpPr>
          <p:nvPr/>
        </p:nvSpPr>
        <p:spPr bwMode="auto">
          <a:xfrm>
            <a:off x="8261350" y="617378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2" name="Oval 53"/>
          <p:cNvSpPr>
            <a:spLocks noChangeArrowheads="1"/>
          </p:cNvSpPr>
          <p:nvPr/>
        </p:nvSpPr>
        <p:spPr bwMode="auto">
          <a:xfrm>
            <a:off x="8382000" y="6248400"/>
            <a:ext cx="74613" cy="74613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3" name="Oval 54"/>
          <p:cNvSpPr>
            <a:spLocks noChangeArrowheads="1"/>
          </p:cNvSpPr>
          <p:nvPr/>
        </p:nvSpPr>
        <p:spPr bwMode="auto">
          <a:xfrm>
            <a:off x="7502525" y="6197600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4" name="Oval 55"/>
          <p:cNvSpPr>
            <a:spLocks noChangeArrowheads="1"/>
          </p:cNvSpPr>
          <p:nvPr/>
        </p:nvSpPr>
        <p:spPr bwMode="auto">
          <a:xfrm>
            <a:off x="8218488" y="4310063"/>
            <a:ext cx="74612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5" name="Oval 56"/>
          <p:cNvSpPr>
            <a:spLocks noChangeArrowheads="1"/>
          </p:cNvSpPr>
          <p:nvPr/>
        </p:nvSpPr>
        <p:spPr bwMode="auto">
          <a:xfrm>
            <a:off x="8437563" y="5857875"/>
            <a:ext cx="74612" cy="7461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6" name="Oval 57"/>
          <p:cNvSpPr>
            <a:spLocks noChangeArrowheads="1"/>
          </p:cNvSpPr>
          <p:nvPr/>
        </p:nvSpPr>
        <p:spPr bwMode="auto">
          <a:xfrm>
            <a:off x="7369175" y="60309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MCL in action</a:t>
            </a:r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7848600" cy="6155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“Monte Carlo” Localization</a:t>
            </a:r>
            <a:r>
              <a:rPr lang="en-US" sz="1600" dirty="0"/>
              <a:t> -- refers to the </a:t>
            </a:r>
            <a:r>
              <a:rPr lang="en-US" sz="1600" dirty="0" err="1"/>
              <a:t>resampling</a:t>
            </a:r>
            <a:r>
              <a:rPr lang="en-US" sz="1600" dirty="0"/>
              <a:t> of the 		distribution each time a new observation is integrated</a:t>
            </a:r>
            <a:endParaRPr lang="en-US" sz="1600" dirty="0">
              <a:latin typeface="Geneva" charset="0"/>
            </a:endParaRPr>
          </a:p>
        </p:txBody>
      </p:sp>
      <p:pic>
        <p:nvPicPr>
          <p:cNvPr id="54277" name="Picture 4" descr="global-flo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47863"/>
            <a:ext cx="6019800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References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>
                <a:ea typeface="ＭＳ Ｐゴシック" charset="-128"/>
                <a:cs typeface="ＭＳ Ｐゴシック" charset="-128"/>
              </a:rPr>
              <a:t>Dieter Fox, Wolfram Burgard, Frank Dellaert, Sebastian Thrun, “Monte Carlo Localization: Efficient Position Estimation for Mobile Robots”, Proc. 16th National Conference on Artificial Intelligence, AAAI’99, July 1999</a:t>
            </a: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>
                <a:ea typeface="ＭＳ Ｐゴシック" charset="-128"/>
                <a:cs typeface="ＭＳ Ｐゴシック" charset="-128"/>
              </a:rPr>
              <a:t>Dieter Fox, Wolfram Burgard, Sebastian Thrun, “Markov Localization for Mobile Robots in Dynamic Environments”, J. of Artificial Intelligence Research 11 (1999) 391-427</a:t>
            </a: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>
                <a:ea typeface="ＭＳ Ｐゴシック" charset="-128"/>
                <a:cs typeface="ＭＳ Ｐゴシック" charset="-128"/>
              </a:rPr>
              <a:t>Sebastian Thrun, “Probabilistic Algorithms in Robotics”, Technical Report CMU-CS-00-126, School of Computer Science, Carnegie Mellon University, Pittsburgh, USA,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What is a Robot?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CC0000"/>
                </a:solidFill>
              </a:rPr>
              <a:t>A robot is a system which exists in the </a:t>
            </a:r>
            <a:r>
              <a:rPr lang="en-US" i="1" u="sng">
                <a:solidFill>
                  <a:srgbClr val="CC0000"/>
                </a:solidFill>
              </a:rPr>
              <a:t>physical</a:t>
            </a:r>
            <a:r>
              <a:rPr lang="en-US">
                <a:solidFill>
                  <a:srgbClr val="CC0000"/>
                </a:solidFill>
              </a:rPr>
              <a:t> world and </a:t>
            </a:r>
            <a:r>
              <a:rPr lang="en-US" i="1" u="sng">
                <a:solidFill>
                  <a:srgbClr val="CC0000"/>
                </a:solidFill>
              </a:rPr>
              <a:t>autonomously</a:t>
            </a:r>
            <a:r>
              <a:rPr lang="en-US" i="1">
                <a:solidFill>
                  <a:srgbClr val="CC0000"/>
                </a:solidFill>
              </a:rPr>
              <a:t> </a:t>
            </a:r>
            <a:r>
              <a:rPr lang="en-US" i="1" u="sng">
                <a:solidFill>
                  <a:srgbClr val="CC0000"/>
                </a:solidFill>
              </a:rPr>
              <a:t>senses</a:t>
            </a:r>
            <a:r>
              <a:rPr lang="en-US">
                <a:solidFill>
                  <a:srgbClr val="CC0000"/>
                </a:solidFill>
              </a:rPr>
              <a:t> its environment and </a:t>
            </a:r>
            <a:r>
              <a:rPr lang="en-US" i="1" u="sng">
                <a:solidFill>
                  <a:srgbClr val="CC0000"/>
                </a:solidFill>
              </a:rPr>
              <a:t>acts</a:t>
            </a:r>
            <a:r>
              <a:rPr lang="en-US">
                <a:solidFill>
                  <a:srgbClr val="CC0000"/>
                </a:solidFill>
              </a:rPr>
              <a:t> in it to achieve some goals.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ld Stripes">
  <a:themeElements>
    <a:clrScheme name="">
      <a:dk1>
        <a:srgbClr val="000000"/>
      </a:dk1>
      <a:lt1>
        <a:srgbClr val="DEE7EF"/>
      </a:lt1>
      <a:dk2>
        <a:srgbClr val="2C4D9C"/>
      </a:dk2>
      <a:lt2>
        <a:srgbClr val="EAEAEA"/>
      </a:lt2>
      <a:accent1>
        <a:srgbClr val="FFFFFF"/>
      </a:accent1>
      <a:accent2>
        <a:srgbClr val="DEE7EF"/>
      </a:accent2>
      <a:accent3>
        <a:srgbClr val="ECF1F6"/>
      </a:accent3>
      <a:accent4>
        <a:srgbClr val="000000"/>
      </a:accent4>
      <a:accent5>
        <a:srgbClr val="FFFFFF"/>
      </a:accent5>
      <a:accent6>
        <a:srgbClr val="C9D1D9"/>
      </a:accent6>
      <a:hlink>
        <a:srgbClr val="64D0FF"/>
      </a:hlink>
      <a:folHlink>
        <a:srgbClr val="FA860F"/>
      </a:folHlink>
    </a:clrScheme>
    <a:fontScheme name="Bold Stripe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Designs\Bold Stripes.pot</Template>
  <TotalTime>554</TotalTime>
  <Words>3475</Words>
  <Application>Microsoft Macintosh PowerPoint</Application>
  <PresentationFormat>On-screen Show (4:3)</PresentationFormat>
  <Paragraphs>487</Paragraphs>
  <Slides>84</Slides>
  <Notes>1</Notes>
  <HiddenSlides>0</HiddenSlides>
  <MMClips>15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Arial</vt:lpstr>
      <vt:lpstr>Comic Sans MS</vt:lpstr>
      <vt:lpstr>Geneva</vt:lpstr>
      <vt:lpstr>ＭＳ Ｐゴシック</vt:lpstr>
      <vt:lpstr>Skia</vt:lpstr>
      <vt:lpstr>Symbol</vt:lpstr>
      <vt:lpstr>Times New Roman</vt:lpstr>
      <vt:lpstr>Verdana</vt:lpstr>
      <vt:lpstr>Wingdings</vt:lpstr>
      <vt:lpstr>ヒラギノ角ゴ Pro W3</vt:lpstr>
      <vt:lpstr>Bold Stripes</vt:lpstr>
      <vt:lpstr>Bitmap Image</vt:lpstr>
      <vt:lpstr>Equation</vt:lpstr>
      <vt:lpstr>History and Current Challenges in the field of Robotics</vt:lpstr>
      <vt:lpstr>Outline</vt:lpstr>
      <vt:lpstr>Defining “robot”</vt:lpstr>
      <vt:lpstr>Robots Today</vt:lpstr>
      <vt:lpstr>Robots Today: Anthropomorphic</vt:lpstr>
      <vt:lpstr>Robots today: Animal-like robots</vt:lpstr>
      <vt:lpstr>Why “robot”?</vt:lpstr>
      <vt:lpstr>Alternative terms</vt:lpstr>
      <vt:lpstr>What is a Robot?</vt:lpstr>
      <vt:lpstr>Other Definitions</vt:lpstr>
      <vt:lpstr> What Makes a Robot?</vt:lpstr>
      <vt:lpstr>Sensors: what can be sensed?</vt:lpstr>
      <vt:lpstr>State: what can be known?</vt:lpstr>
      <vt:lpstr>Types of State</vt:lpstr>
      <vt:lpstr>State and Intelligence</vt:lpstr>
      <vt:lpstr>Internal Models</vt:lpstr>
      <vt:lpstr>Action/Actuation</vt:lpstr>
      <vt:lpstr>Actuators and DOF</vt:lpstr>
      <vt:lpstr>Action vs. Behavior</vt:lpstr>
      <vt:lpstr>Autonomy</vt:lpstr>
      <vt:lpstr>Control</vt:lpstr>
      <vt:lpstr>A brief history of robotics</vt:lpstr>
      <vt:lpstr>Feedback Control</vt:lpstr>
      <vt:lpstr>- and + Feedback</vt:lpstr>
      <vt:lpstr>Uses of Feedback</vt:lpstr>
      <vt:lpstr>Cybernetics</vt:lpstr>
      <vt:lpstr>W. Grey Walter’s Tortoise (1950’s)</vt:lpstr>
      <vt:lpstr>The Walter Turtle in Action</vt:lpstr>
      <vt:lpstr>Braitenberg’s Vehicles</vt:lpstr>
      <vt:lpstr> Braitenberg’s Vehicles</vt:lpstr>
      <vt:lpstr> Braitenberg’s Vehicles</vt:lpstr>
      <vt:lpstr> Early Artificial Intelligence</vt:lpstr>
      <vt:lpstr>Artificial Intelligence (AI)</vt:lpstr>
      <vt:lpstr> Early Robots: SHAKEY</vt:lpstr>
      <vt:lpstr> Early Robots: HILARE</vt:lpstr>
      <vt:lpstr> Early Robots: CART/Rover</vt:lpstr>
      <vt:lpstr>What’s the problem?</vt:lpstr>
      <vt:lpstr>Reactive Systems</vt:lpstr>
      <vt:lpstr> Spectrum of Control </vt:lpstr>
      <vt:lpstr>Hybrid Systems</vt:lpstr>
      <vt:lpstr>Behavior-Based Systems</vt:lpstr>
      <vt:lpstr>So, are we done?</vt:lpstr>
      <vt:lpstr>Nature of Sensor Data</vt:lpstr>
      <vt:lpstr>Probabilistic Robotics</vt:lpstr>
      <vt:lpstr>Recursive Bayesian Updating</vt:lpstr>
      <vt:lpstr>Localization</vt:lpstr>
      <vt:lpstr>Navigation Challenges</vt:lpstr>
      <vt:lpstr>PowerPoint Presentation</vt:lpstr>
      <vt:lpstr>PowerPoint Presentation</vt:lpstr>
      <vt:lpstr>Navigation Involves</vt:lpstr>
      <vt:lpstr>Localization</vt:lpstr>
      <vt:lpstr>Landmark Detection</vt:lpstr>
      <vt:lpstr>Path Planning</vt:lpstr>
      <vt:lpstr>Planning Example - PRM</vt:lpstr>
      <vt:lpstr>PRM Result</vt:lpstr>
      <vt:lpstr>3D PRM results</vt:lpstr>
      <vt:lpstr>3D PRM with Re-planning</vt:lpstr>
      <vt:lpstr>Dynamic Replanning</vt:lpstr>
      <vt:lpstr>Obstacle Detection</vt:lpstr>
      <vt:lpstr>SLAM</vt:lpstr>
      <vt:lpstr>Coverage and Exploration</vt:lpstr>
      <vt:lpstr>Example Exploration Results</vt:lpstr>
      <vt:lpstr>Common Navigation Challenges</vt:lpstr>
      <vt:lpstr>Monte Carlo Localization</vt:lpstr>
      <vt:lpstr>PowerPoint Presentation</vt:lpstr>
      <vt:lpstr>PowerPoint Presentation</vt:lpstr>
      <vt:lpstr>Monte-Carlo localization (Thrun)</vt:lpstr>
      <vt:lpstr>Monte-Carlo Localization</vt:lpstr>
      <vt:lpstr>FASTslam (Thrun)</vt:lpstr>
      <vt:lpstr>FASTslam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>Valued Company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siagian</dc:creator>
  <cp:lastModifiedBy>Laurent Itti</cp:lastModifiedBy>
  <cp:revision>17</cp:revision>
  <dcterms:created xsi:type="dcterms:W3CDTF">2014-12-04T00:22:49Z</dcterms:created>
  <dcterms:modified xsi:type="dcterms:W3CDTF">2017-11-28T00:11:22Z</dcterms:modified>
</cp:coreProperties>
</file>